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Raleway"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5dvGFTMtQkLeBmTCuJ1Y3YLU0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6" autoAdjust="0"/>
    <p:restoredTop sz="86441" autoAdjust="0"/>
  </p:normalViewPr>
  <p:slideViewPr>
    <p:cSldViewPr snapToGrid="0">
      <p:cViewPr varScale="1">
        <p:scale>
          <a:sx n="108" d="100"/>
          <a:sy n="108" d="100"/>
        </p:scale>
        <p:origin x="108" y="4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heresanaiforthat.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oblin.tool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8b96eb17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d8b96eb17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3d8b96eb175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8b96eb17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d8b96eb17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Don’t include Personally Identifying Information (PII) in prompts. Anonymize all text and files if you’re using AI for a task that involves patron information—such as configuring Alma letters using XML from real transactions, or analyzing fulfillment reports that contain loan/request data.</a:t>
            </a:r>
            <a:endParaRPr/>
          </a:p>
        </p:txBody>
      </p:sp>
      <p:sp>
        <p:nvSpPr>
          <p:cNvPr id="135" name="Google Shape;135;g3d8b96eb175_0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d8b96eb17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d8b96eb17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3d8b96eb175_0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d8b96eb17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d8b96eb17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Arial"/>
                <a:ea typeface="Arial"/>
                <a:cs typeface="Arial"/>
                <a:sym typeface="Arial"/>
              </a:rPr>
              <a:t>Tip: If you’re looking for an AI tool to assume the role of a specific profession or do a specific job, check out</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There’s an AI for That</a:t>
            </a:r>
            <a:r>
              <a:rPr lang="en-US" sz="1100">
                <a:latin typeface="Arial"/>
                <a:ea typeface="Arial"/>
                <a:cs typeface="Arial"/>
                <a:sym typeface="Arial"/>
              </a:rPr>
              <a:t>!</a:t>
            </a:r>
            <a:endParaRPr/>
          </a:p>
        </p:txBody>
      </p:sp>
      <p:sp>
        <p:nvSpPr>
          <p:cNvPr id="149" name="Google Shape;149;g3d8b96eb175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d8b96eb17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d8b96eb17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3d8b96eb175_0_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8b96eb17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d8b96eb17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d8b96eb175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d8b96eb17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d8b96eb17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3d8b96eb175_0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d8b96eb17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d8b96eb17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3d8b96eb175_0_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d8b96eb17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d8b96eb17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3d8b96eb175_0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d8b96eb17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d8b96eb17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3d8b96eb175_0_10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d8e9838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d8e9838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3d8e983882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8b96eb17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d8b96eb17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3d8b96eb175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d8b96eb17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d8b96eb17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do all of these frameworks have in common? It all comes back to the foundations. Regardless of which prompting framework you choose to work with, they all include these core four components.</a:t>
            </a:r>
            <a:endParaRPr/>
          </a:p>
        </p:txBody>
      </p:sp>
      <p:sp>
        <p:nvSpPr>
          <p:cNvPr id="204" name="Google Shape;204;g3d8b96eb175_0_1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8b96eb17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d8b96eb17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3d8b96eb175_0_1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8b96eb17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d8b96eb17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d8b96eb175_0_1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d8b96eb175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d8b96eb17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3d8b96eb175_0_1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d8b96eb17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d8b96eb17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Arial"/>
                <a:ea typeface="Arial"/>
                <a:cs typeface="Arial"/>
                <a:sym typeface="Arial"/>
              </a:rPr>
              <a:t>Overwhelmed by a large task, or don’t know how to break a large task down into smaller chunks? Try</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Goblin Tools</a:t>
            </a:r>
            <a:r>
              <a:rPr lang="en-US" sz="1100">
                <a:latin typeface="Arial"/>
                <a:ea typeface="Arial"/>
                <a:cs typeface="Arial"/>
                <a:sym typeface="Arial"/>
              </a:rPr>
              <a:t>!</a:t>
            </a:r>
            <a:endParaRPr/>
          </a:p>
        </p:txBody>
      </p:sp>
      <p:sp>
        <p:nvSpPr>
          <p:cNvPr id="231" name="Google Shape;231;g3d8b96eb175_0_1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d8b96eb17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d8b96eb17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d8b96eb175_0_1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d8b96eb17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d8b96eb17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3d8b96eb175_0_1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d8b96eb17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d8b96eb17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3d8b96eb175_0_1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d8b96eb175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d8b96eb175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3d8b96eb175_0_1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6b8d852a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36b8d852a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3" name="Google Shape;83;g136b8d852a8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d8b96eb175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d8b96eb17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d8b96eb175_0_1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d8b96eb175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d8b96eb175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3d8b96eb175_0_1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d8b96eb17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d8b96eb17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3d8b96eb175_0_2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5ea52dbe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g265ea52dbe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8b96eb17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d8b96eb17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3d8b96eb175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8b96eb1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d8b96eb1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3d8b96eb175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8b96eb17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d8b96eb17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Prompting GenAI chatbots is like writing how-tos for this clueless Martian. To reliably produce useful results, a prompt needs that information we humans understand implicitly to be made explicit.</a:t>
            </a:r>
            <a:endParaRPr/>
          </a:p>
        </p:txBody>
      </p:sp>
      <p:sp>
        <p:nvSpPr>
          <p:cNvPr id="109" name="Google Shape;109;g3d8b96eb175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8b96eb17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d8b96eb17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d8b96eb175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d8b96eb17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d8b96eb17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d8b96eb175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6b8d852a8_0_19"/>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g136b8d852a8_0_19"/>
          <p:cNvSpPr txBox="1">
            <a:spLocks noGrp="1"/>
          </p:cNvSpPr>
          <p:nvPr>
            <p:ph type="ctrTitle"/>
          </p:nvPr>
        </p:nvSpPr>
        <p:spPr>
          <a:xfrm>
            <a:off x="485875" y="264475"/>
            <a:ext cx="8183700" cy="147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6" name="Google Shape;16;g136b8d852a8_0_19"/>
          <p:cNvSpPr txBox="1">
            <a:spLocks noGrp="1"/>
          </p:cNvSpPr>
          <p:nvPr>
            <p:ph type="subTitle" idx="1"/>
          </p:nvPr>
        </p:nvSpPr>
        <p:spPr>
          <a:xfrm>
            <a:off x="485875" y="1738075"/>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7" name="Google Shape;17;g136b8d852a8_0_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136b8d852a8_0_19"/>
          <p:cNvPicPr preferRelativeResize="0"/>
          <p:nvPr/>
        </p:nvPicPr>
        <p:blipFill rotWithShape="1">
          <a:blip r:embed="rId2">
            <a:alphaModFix/>
          </a:blip>
          <a:srcRect/>
          <a:stretch/>
        </p:blipFill>
        <p:spPr>
          <a:xfrm>
            <a:off x="7526575" y="3545750"/>
            <a:ext cx="1143000" cy="1143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g136b8d852a8_0_5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100"/>
              <a:buNone/>
              <a:defRPr sz="2100"/>
            </a:lvl1pPr>
          </a:lstStyle>
          <a:p>
            <a:endParaRPr/>
          </a:p>
        </p:txBody>
      </p:sp>
      <p:sp>
        <p:nvSpPr>
          <p:cNvPr id="59" name="Google Shape;59;g136b8d852a8_0_5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g136b8d852a8_0_5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6b8d852a8_0_57"/>
          <p:cNvSpPr txBox="1">
            <a:spLocks noGrp="1"/>
          </p:cNvSpPr>
          <p:nvPr>
            <p:ph type="title" hasCustomPrompt="1"/>
          </p:nvPr>
        </p:nvSpPr>
        <p:spPr>
          <a:xfrm>
            <a:off x="311700" y="743001"/>
            <a:ext cx="8520600" cy="200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Font typeface="Arial"/>
              <a:buNone/>
              <a:defRPr sz="12000">
                <a:latin typeface="Arial"/>
                <a:ea typeface="Arial"/>
                <a:cs typeface="Arial"/>
                <a:sym typeface="Arial"/>
              </a:defRPr>
            </a:lvl1pPr>
            <a:lvl2pPr lvl="1" algn="ctr">
              <a:lnSpc>
                <a:spcPct val="100000"/>
              </a:lnSpc>
              <a:spcBef>
                <a:spcPts val="0"/>
              </a:spcBef>
              <a:spcAft>
                <a:spcPts val="0"/>
              </a:spcAft>
              <a:buSzPts val="12000"/>
              <a:buFont typeface="Arial"/>
              <a:buNone/>
              <a:defRPr sz="12000">
                <a:latin typeface="Arial"/>
                <a:ea typeface="Arial"/>
                <a:cs typeface="Arial"/>
                <a:sym typeface="Arial"/>
              </a:defRPr>
            </a:lvl2pPr>
            <a:lvl3pPr lvl="2" algn="ctr">
              <a:lnSpc>
                <a:spcPct val="100000"/>
              </a:lnSpc>
              <a:spcBef>
                <a:spcPts val="0"/>
              </a:spcBef>
              <a:spcAft>
                <a:spcPts val="0"/>
              </a:spcAft>
              <a:buSzPts val="12000"/>
              <a:buFont typeface="Arial"/>
              <a:buNone/>
              <a:defRPr sz="12000">
                <a:latin typeface="Arial"/>
                <a:ea typeface="Arial"/>
                <a:cs typeface="Arial"/>
                <a:sym typeface="Arial"/>
              </a:defRPr>
            </a:lvl3pPr>
            <a:lvl4pPr lvl="3" algn="ctr">
              <a:lnSpc>
                <a:spcPct val="100000"/>
              </a:lnSpc>
              <a:spcBef>
                <a:spcPts val="0"/>
              </a:spcBef>
              <a:spcAft>
                <a:spcPts val="0"/>
              </a:spcAft>
              <a:buSzPts val="12000"/>
              <a:buFont typeface="Arial"/>
              <a:buNone/>
              <a:defRPr sz="12000">
                <a:latin typeface="Arial"/>
                <a:ea typeface="Arial"/>
                <a:cs typeface="Arial"/>
                <a:sym typeface="Arial"/>
              </a:defRPr>
            </a:lvl4pPr>
            <a:lvl5pPr lvl="4" algn="ctr">
              <a:lnSpc>
                <a:spcPct val="100000"/>
              </a:lnSpc>
              <a:spcBef>
                <a:spcPts val="0"/>
              </a:spcBef>
              <a:spcAft>
                <a:spcPts val="0"/>
              </a:spcAft>
              <a:buSzPts val="12000"/>
              <a:buFont typeface="Arial"/>
              <a:buNone/>
              <a:defRPr sz="12000">
                <a:latin typeface="Arial"/>
                <a:ea typeface="Arial"/>
                <a:cs typeface="Arial"/>
                <a:sym typeface="Arial"/>
              </a:defRPr>
            </a:lvl5pPr>
            <a:lvl6pPr lvl="5" algn="ctr">
              <a:lnSpc>
                <a:spcPct val="100000"/>
              </a:lnSpc>
              <a:spcBef>
                <a:spcPts val="0"/>
              </a:spcBef>
              <a:spcAft>
                <a:spcPts val="0"/>
              </a:spcAft>
              <a:buSzPts val="12000"/>
              <a:buFont typeface="Arial"/>
              <a:buNone/>
              <a:defRPr sz="12000">
                <a:latin typeface="Arial"/>
                <a:ea typeface="Arial"/>
                <a:cs typeface="Arial"/>
                <a:sym typeface="Arial"/>
              </a:defRPr>
            </a:lvl6pPr>
            <a:lvl7pPr lvl="6" algn="ctr">
              <a:lnSpc>
                <a:spcPct val="100000"/>
              </a:lnSpc>
              <a:spcBef>
                <a:spcPts val="0"/>
              </a:spcBef>
              <a:spcAft>
                <a:spcPts val="0"/>
              </a:spcAft>
              <a:buSzPts val="12000"/>
              <a:buFont typeface="Arial"/>
              <a:buNone/>
              <a:defRPr sz="12000">
                <a:latin typeface="Arial"/>
                <a:ea typeface="Arial"/>
                <a:cs typeface="Arial"/>
                <a:sym typeface="Arial"/>
              </a:defRPr>
            </a:lvl7pPr>
            <a:lvl8pPr lvl="7" algn="ctr">
              <a:lnSpc>
                <a:spcPct val="100000"/>
              </a:lnSpc>
              <a:spcBef>
                <a:spcPts val="0"/>
              </a:spcBef>
              <a:spcAft>
                <a:spcPts val="0"/>
              </a:spcAft>
              <a:buSzPts val="12000"/>
              <a:buFont typeface="Arial"/>
              <a:buNone/>
              <a:defRPr sz="12000">
                <a:latin typeface="Arial"/>
                <a:ea typeface="Arial"/>
                <a:cs typeface="Arial"/>
                <a:sym typeface="Arial"/>
              </a:defRPr>
            </a:lvl8pPr>
            <a:lvl9pPr lvl="8" algn="ctr">
              <a:lnSpc>
                <a:spcPct val="100000"/>
              </a:lnSpc>
              <a:spcBef>
                <a:spcPts val="0"/>
              </a:spcBef>
              <a:spcAft>
                <a:spcPts val="0"/>
              </a:spcAft>
              <a:buSzPts val="12000"/>
              <a:buFont typeface="Arial"/>
              <a:buNone/>
              <a:defRPr sz="12000">
                <a:latin typeface="Arial"/>
                <a:ea typeface="Arial"/>
                <a:cs typeface="Arial"/>
                <a:sym typeface="Arial"/>
              </a:defRPr>
            </a:lvl9pPr>
          </a:lstStyle>
          <a:p>
            <a:r>
              <a:t>xx%</a:t>
            </a:r>
          </a:p>
        </p:txBody>
      </p:sp>
      <p:sp>
        <p:nvSpPr>
          <p:cNvPr id="63" name="Google Shape;63;g136b8d852a8_0_57"/>
          <p:cNvSpPr txBox="1">
            <a:spLocks noGrp="1"/>
          </p:cNvSpPr>
          <p:nvPr>
            <p:ph type="body" idx="1"/>
          </p:nvPr>
        </p:nvSpPr>
        <p:spPr>
          <a:xfrm>
            <a:off x="311700" y="2845182"/>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4" name="Google Shape;64;g136b8d852a8_0_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g136b8d852a8_0_6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9"/>
        <p:cNvGrpSpPr/>
        <p:nvPr/>
      </p:nvGrpSpPr>
      <p:grpSpPr>
        <a:xfrm>
          <a:off x="0" y="0"/>
          <a:ext cx="0" cy="0"/>
          <a:chOff x="0" y="0"/>
          <a:chExt cx="0" cy="0"/>
        </a:xfrm>
      </p:grpSpPr>
      <p:sp>
        <p:nvSpPr>
          <p:cNvPr id="20" name="Google Shape;20;g136b8d852a8_0_44"/>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1" name="Google Shape;21;g136b8d852a8_0_4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g136b8d852a8_0_44"/>
          <p:cNvPicPr preferRelativeResize="0"/>
          <p:nvPr/>
        </p:nvPicPr>
        <p:blipFill rotWithShape="1">
          <a:blip r:embed="rId2">
            <a:alphaModFix/>
          </a:blip>
          <a:srcRect/>
          <a:stretch/>
        </p:blipFill>
        <p:spPr>
          <a:xfrm>
            <a:off x="7526575" y="3545750"/>
            <a:ext cx="1143000" cy="1143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g136b8d852a8_0_6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g136b8d852a8_0_6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640"/>
              </a:spcBef>
              <a:spcAft>
                <a:spcPts val="0"/>
              </a:spcAft>
              <a:buSzPts val="2400"/>
              <a:buFont typeface="Arial"/>
              <a:buChar char="•"/>
              <a:defRPr sz="2400" b="0" i="0" u="none" strike="noStrike" cap="none">
                <a:latin typeface="Calibri"/>
                <a:ea typeface="Calibri"/>
                <a:cs typeface="Calibri"/>
                <a:sym typeface="Calibri"/>
              </a:defRPr>
            </a:lvl1pPr>
            <a:lvl2pPr marL="914400" marR="0" lvl="1" indent="-355600" algn="l">
              <a:lnSpc>
                <a:spcPct val="100000"/>
              </a:lnSpc>
              <a:spcBef>
                <a:spcPts val="560"/>
              </a:spcBef>
              <a:spcAft>
                <a:spcPts val="0"/>
              </a:spcAft>
              <a:buSzPts val="2000"/>
              <a:buFont typeface="Arial"/>
              <a:buChar char="–"/>
              <a:defRPr sz="2000" b="0" i="0" u="none" strike="noStrike" cap="none">
                <a:latin typeface="Calibri"/>
                <a:ea typeface="Calibri"/>
                <a:cs typeface="Calibri"/>
                <a:sym typeface="Calibri"/>
              </a:defRPr>
            </a:lvl2pPr>
            <a:lvl3pPr marL="1371600" marR="0" lvl="2" indent="-355600" algn="l">
              <a:lnSpc>
                <a:spcPct val="100000"/>
              </a:lnSpc>
              <a:spcBef>
                <a:spcPts val="480"/>
              </a:spcBef>
              <a:spcAft>
                <a:spcPts val="0"/>
              </a:spcAft>
              <a:buSzPts val="2000"/>
              <a:buFont typeface="Arial"/>
              <a:buChar char="•"/>
              <a:defRPr sz="2000" b="0" i="0" u="none" strike="noStrike" cap="none">
                <a:latin typeface="Calibri"/>
                <a:ea typeface="Calibri"/>
                <a:cs typeface="Calibri"/>
                <a:sym typeface="Calibri"/>
              </a:defRPr>
            </a:lvl3pPr>
            <a:lvl4pPr marL="1828800" marR="0" lvl="3" indent="-355600" algn="l">
              <a:lnSpc>
                <a:spcPct val="100000"/>
              </a:lnSpc>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42900" algn="l">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342900" algn="l">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
        <p:nvSpPr>
          <p:cNvPr id="26" name="Google Shape;26;g136b8d852a8_0_6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g136b8d852a8_0_6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g136b8d852a8_0_6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g136b8d852a8_0_24"/>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136b8d852a8_0_24"/>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2" name="Google Shape;32;g136b8d852a8_0_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g136b8d852a8_0_24"/>
          <p:cNvPicPr preferRelativeResize="0"/>
          <p:nvPr/>
        </p:nvPicPr>
        <p:blipFill rotWithShape="1">
          <a:blip r:embed="rId2">
            <a:alphaModFix/>
          </a:blip>
          <a:srcRect/>
          <a:stretch/>
        </p:blipFill>
        <p:spPr>
          <a:xfrm>
            <a:off x="7526575" y="3545750"/>
            <a:ext cx="1143000" cy="1143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g136b8d852a8_0_2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g136b8d852a8_0_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7" name="Google Shape;37;g136b8d852a8_0_2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g136b8d852a8_0_3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g136b8d852a8_0_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g136b8d852a8_0_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g136b8d852a8_0_3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g136b8d852a8_0_3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5" name="Google Shape;45;g136b8d852a8_0_3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g136b8d852a8_0_4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 name="Google Shape;48;g136b8d852a8_0_4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g136b8d852a8_0_4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136b8d852a8_0_47"/>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g136b8d852a8_0_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3" name="Google Shape;53;g136b8d852a8_0_47"/>
          <p:cNvSpPr txBox="1">
            <a:spLocks noGrp="1"/>
          </p:cNvSpPr>
          <p:nvPr>
            <p:ph type="title"/>
          </p:nvPr>
        </p:nvSpPr>
        <p:spPr>
          <a:xfrm>
            <a:off x="265500" y="1181700"/>
            <a:ext cx="4045200" cy="1533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54" name="Google Shape;54;g136b8d852a8_0_47"/>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g136b8d852a8_0_4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6" name="Google Shape;56;g136b8d852a8_0_4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9"/>
        <p:cNvGrpSpPr/>
        <p:nvPr/>
      </p:nvGrpSpPr>
      <p:grpSpPr>
        <a:xfrm>
          <a:off x="0" y="0"/>
          <a:ext cx="0" cy="0"/>
          <a:chOff x="0" y="0"/>
          <a:chExt cx="0" cy="0"/>
        </a:xfrm>
      </p:grpSpPr>
      <p:sp>
        <p:nvSpPr>
          <p:cNvPr id="10" name="Google Shape;10;g136b8d852a8_0_1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11" name="Google Shape;11;g136b8d852a8_0_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1pPr>
            <a:lvl2pPr marL="914400" marR="0" lvl="1"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2pPr>
            <a:lvl3pPr marL="1371600" marR="0" lvl="2"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3pPr>
            <a:lvl4pPr marL="1828800" marR="0" lvl="3"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4pPr>
            <a:lvl5pPr marL="2286000" marR="0" lvl="4"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L="2743200" marR="0" lvl="5"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6pPr>
            <a:lvl7pPr marL="3200400" marR="0" lvl="6"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7pPr>
            <a:lvl8pPr marL="3657600" marR="0" lvl="7"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8pPr>
            <a:lvl9pPr marL="4114800" marR="0" lvl="8"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9pPr>
          </a:lstStyle>
          <a:p>
            <a:endParaRPr/>
          </a:p>
        </p:txBody>
      </p:sp>
      <p:sp>
        <p:nvSpPr>
          <p:cNvPr id="12" name="Google Shape;12;g136b8d852a8_0_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igital.library.sc.edu/blogs/scholcomm/unlocking-the-power-of-prompt-mnemonics-traci-and-creat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asyaibeginner.com/risen-framework-ai-prompt-for-chatgp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16/j.acalib.2023.10272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sciencedirect.com/science/article/pii/S009913332300059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ourcingdenis.medium.com/crispe-prompt-engineering-framework-e47eaaf8361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orbiscascade.org/generative-ai/prompts#practice-scenario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prompts.chat/" TargetMode="External"/><Relationship Id="rId3" Type="http://schemas.openxmlformats.org/officeDocument/2006/relationships/hyperlink" Target="https://www.huit.harvard.edu/news/ai-prompts" TargetMode="External"/><Relationship Id="rId7" Type="http://schemas.openxmlformats.org/officeDocument/2006/relationships/hyperlink" Target="https://www.kaggle.com/whitepaper-prompt-engineerin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promptingguide.ai/" TargetMode="External"/><Relationship Id="rId5" Type="http://schemas.openxmlformats.org/officeDocument/2006/relationships/hyperlink" Target="https://platform.openai.com/docs/guides/text?api-mode=responses" TargetMode="External"/><Relationship Id="rId4" Type="http://schemas.openxmlformats.org/officeDocument/2006/relationships/hyperlink" Target="https://mitsloanedtech.mit.edu/ai/basics/effective-prompts/" TargetMode="External"/><Relationship Id="rId9" Type="http://schemas.openxmlformats.org/officeDocument/2006/relationships/hyperlink" Target="https://www.nngroup.com/articles/vague-prototyp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loud.google.com/vertex-ai/generative-ai/docs/learn/prompts/prompt-design-strategies" TargetMode="External"/><Relationship Id="rId7" Type="http://schemas.openxmlformats.org/officeDocument/2006/relationships/hyperlink" Target="https://umflintpd.pdx.catalog.canvaslms.com/browse/ode/courses/generative-ai-prompt-literacy"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coursera.org/specializations/prompting-essentials-google/" TargetMode="External"/><Relationship Id="rId5" Type="http://schemas.openxmlformats.org/officeDocument/2006/relationships/hyperlink" Target="https://www.deeplearning.ai/short-courses/chatgpt-prompt-engineering-for-developers/" TargetMode="External"/><Relationship Id="rId4" Type="http://schemas.openxmlformats.org/officeDocument/2006/relationships/hyperlink" Target="https://www.w3schools.com/gen_ai/gen_ai_prompt_intro.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485875" y="264475"/>
            <a:ext cx="8183700" cy="147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dirty="0"/>
              <a:t>Prompt Engineering</a:t>
            </a:r>
            <a:endParaRPr dirty="0"/>
          </a:p>
        </p:txBody>
      </p:sp>
      <p:sp>
        <p:nvSpPr>
          <p:cNvPr id="72" name="Google Shape;72;p1"/>
          <p:cNvSpPr txBox="1">
            <a:spLocks noGrp="1"/>
          </p:cNvSpPr>
          <p:nvPr>
            <p:ph type="subTitle" idx="1"/>
          </p:nvPr>
        </p:nvSpPr>
        <p:spPr>
          <a:xfrm>
            <a:off x="485875" y="1738075"/>
            <a:ext cx="8183700" cy="86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888888"/>
              </a:buClr>
              <a:buSzPts val="3200"/>
              <a:buFont typeface="Arial"/>
              <a:buNone/>
            </a:pPr>
            <a:r>
              <a:rPr lang="en-US"/>
              <a:t>Chelsea Riddle (CWU) and Tamara Marnell (Alliance)</a:t>
            </a:r>
            <a:endParaRPr/>
          </a:p>
          <a:p>
            <a:pPr marL="0" lvl="0" indent="0" algn="l" rtl="0">
              <a:lnSpc>
                <a:spcPct val="100000"/>
              </a:lnSpc>
              <a:spcBef>
                <a:spcPts val="0"/>
              </a:spcBef>
              <a:spcAft>
                <a:spcPts val="0"/>
              </a:spcAft>
              <a:buClr>
                <a:srgbClr val="888888"/>
              </a:buClr>
              <a:buSzPts val="3200"/>
              <a:buFont typeface="Arial"/>
              <a:buNone/>
            </a:pPr>
            <a:r>
              <a:rPr lang="en-US"/>
              <a:t>April 24,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d8b96eb175_0_41"/>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Prompt Foundations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d8b96eb175_0_4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Provide Context</a:t>
            </a:r>
            <a:endParaRPr/>
          </a:p>
        </p:txBody>
      </p:sp>
      <p:sp>
        <p:nvSpPr>
          <p:cNvPr id="138" name="Google Shape;138;g3d8b96eb175_0_46"/>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The more the tool knows about where you work and who you are serving, the more relevant the output will be.*</a:t>
            </a:r>
            <a:endParaRPr/>
          </a:p>
          <a:p>
            <a:pPr marL="457200" lvl="0" indent="-381000" algn="l" rtl="0">
              <a:spcBef>
                <a:spcPts val="640"/>
              </a:spcBef>
              <a:spcAft>
                <a:spcPts val="0"/>
              </a:spcAft>
              <a:buSzPts val="2400"/>
              <a:buChar char="•"/>
            </a:pPr>
            <a:r>
              <a:rPr lang="en-US"/>
              <a:t>Basic: “Help me brainstorm ideas for a new book display”</a:t>
            </a:r>
            <a:endParaRPr/>
          </a:p>
          <a:p>
            <a:pPr marL="457200" lvl="0" indent="-381000" algn="l" rtl="0">
              <a:spcBef>
                <a:spcPts val="0"/>
              </a:spcBef>
              <a:spcAft>
                <a:spcPts val="0"/>
              </a:spcAft>
              <a:buSzPts val="2400"/>
              <a:buChar char="•"/>
            </a:pPr>
            <a:r>
              <a:rPr lang="en-US"/>
              <a:t>Better: “I work at the library of a private religious college in Washington. Help me brainstorm ideas for a new book display that will appeal to our students and faculty.”</a:t>
            </a:r>
            <a:endParaRPr/>
          </a:p>
          <a:p>
            <a:pPr marL="0" lvl="0" indent="0" algn="l" rtl="0">
              <a:spcBef>
                <a:spcPts val="640"/>
              </a:spcBef>
              <a:spcAft>
                <a:spcPts val="0"/>
              </a:spcAft>
              <a:buNone/>
            </a:pPr>
            <a:r>
              <a:rPr lang="en-US" b="1"/>
              <a:t>Note:</a:t>
            </a:r>
            <a:r>
              <a:rPr lang="en-US"/>
              <a:t> When providing context to GenAI tools, keep your institution’s privacy policies in mind.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d8b96eb175_0_5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Define Format and Style</a:t>
            </a:r>
            <a:endParaRPr/>
          </a:p>
        </p:txBody>
      </p:sp>
      <p:sp>
        <p:nvSpPr>
          <p:cNvPr id="145" name="Google Shape;145;g3d8b96eb175_0_5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Give explicit instructions on the output format and provide examples of what “good” looks like.</a:t>
            </a:r>
            <a:endParaRPr/>
          </a:p>
          <a:p>
            <a:pPr marL="457200" lvl="0" indent="-381000" algn="l" rtl="0">
              <a:spcBef>
                <a:spcPts val="640"/>
              </a:spcBef>
              <a:spcAft>
                <a:spcPts val="0"/>
              </a:spcAft>
              <a:buSzPts val="2400"/>
              <a:buChar char="•"/>
            </a:pPr>
            <a:r>
              <a:rPr lang="en-US"/>
              <a:t>Basic: “Write a social media post about our Stress-Free Finals event.”</a:t>
            </a:r>
            <a:endParaRPr/>
          </a:p>
          <a:p>
            <a:pPr marL="457200" lvl="0" indent="-381000" algn="l" rtl="0">
              <a:spcBef>
                <a:spcPts val="0"/>
              </a:spcBef>
              <a:spcAft>
                <a:spcPts val="0"/>
              </a:spcAft>
              <a:buSzPts val="2400"/>
              <a:buChar char="•"/>
            </a:pPr>
            <a:r>
              <a:rPr lang="en-US"/>
              <a:t>Better: “Write a social media post about our Stress-Free Finals (Coffee/snacks Dec 8-12; Therapy dogs Dec 9-10). The post should be under 250 characters, start with a catchy hook, and include emojis. Here are two sample posts I’ve written in the past for reference.”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d8b96eb175_0_5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Assign a Persona or Role</a:t>
            </a:r>
            <a:endParaRPr/>
          </a:p>
        </p:txBody>
      </p:sp>
      <p:sp>
        <p:nvSpPr>
          <p:cNvPr id="152" name="Google Shape;152;g3d8b96eb175_0_59"/>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By giving the AI a role, you narrow the focus to an area of expertise or a specific user perspective.</a:t>
            </a:r>
            <a:endParaRPr/>
          </a:p>
          <a:p>
            <a:pPr marL="457200" lvl="0" indent="-381000" algn="l" rtl="0">
              <a:spcBef>
                <a:spcPts val="640"/>
              </a:spcBef>
              <a:spcAft>
                <a:spcPts val="0"/>
              </a:spcAft>
              <a:buSzPts val="2400"/>
              <a:buChar char="•"/>
            </a:pPr>
            <a:r>
              <a:rPr lang="en-US"/>
              <a:t>Basic: “How can I improve this tutorial about how to use library databases?”</a:t>
            </a:r>
            <a:endParaRPr/>
          </a:p>
          <a:p>
            <a:pPr marL="457200" lvl="0" indent="-381000" algn="l" rtl="0">
              <a:spcBef>
                <a:spcPts val="0"/>
              </a:spcBef>
              <a:spcAft>
                <a:spcPts val="0"/>
              </a:spcAft>
              <a:buSzPts val="2400"/>
              <a:buChar char="•"/>
            </a:pPr>
            <a:r>
              <a:rPr lang="en-US"/>
              <a:t>Better: “You’re a first-year college student who has never heard of library databases before, and your professor said you have to use one to find citations for a paper. Which parts of this tutorial are confusing or need more explanation?”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d8b96eb175_0_6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The Power of “I Don’t Know”</a:t>
            </a:r>
            <a:endParaRPr/>
          </a:p>
        </p:txBody>
      </p:sp>
      <p:sp>
        <p:nvSpPr>
          <p:cNvPr id="159" name="Google Shape;159;g3d8b96eb175_0_66"/>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2"/>
              </a:buClr>
              <a:buSzPts val="1100"/>
              <a:buFont typeface="Arial"/>
              <a:buNone/>
            </a:pPr>
            <a:r>
              <a:rPr lang="en-US"/>
              <a:t>Include language to avoid hallucinations/guessing.</a:t>
            </a:r>
            <a:endParaRPr/>
          </a:p>
          <a:p>
            <a:pPr marL="0" lvl="0" indent="0" algn="l" rtl="0">
              <a:lnSpc>
                <a:spcPct val="115000"/>
              </a:lnSpc>
              <a:spcBef>
                <a:spcPts val="1200"/>
              </a:spcBef>
              <a:spcAft>
                <a:spcPts val="1200"/>
              </a:spcAft>
              <a:buNone/>
            </a:pPr>
            <a:r>
              <a:rPr lang="en-US"/>
              <a:t>E.g., “If you are unsure or the information is not in the provided text, please state that you do not know rather than guessing.”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d8b96eb175_0_7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Frameworks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d8b96eb175_0_8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Getting Started with Frameworks</a:t>
            </a:r>
            <a:endParaRPr/>
          </a:p>
        </p:txBody>
      </p:sp>
      <p:sp>
        <p:nvSpPr>
          <p:cNvPr id="172" name="Google Shape;172;g3d8b96eb175_0_8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Dozens of different prompting frameworks exist, each focusing on different aspects of the desired output from the AI tool.</a:t>
            </a:r>
            <a:endParaRPr/>
          </a:p>
          <a:p>
            <a:pPr marL="457200" lvl="0" indent="-381000" algn="l" rtl="0">
              <a:spcBef>
                <a:spcPts val="0"/>
              </a:spcBef>
              <a:spcAft>
                <a:spcPts val="0"/>
              </a:spcAft>
              <a:buSzPts val="2400"/>
              <a:buChar char="•"/>
            </a:pPr>
            <a:r>
              <a:rPr lang="en-US"/>
              <a:t>There is no “best” or “perfect” prompting framework.</a:t>
            </a:r>
            <a:endParaRPr/>
          </a:p>
          <a:p>
            <a:pPr marL="457200" lvl="0" indent="-381000" algn="l" rtl="0">
              <a:spcBef>
                <a:spcPts val="0"/>
              </a:spcBef>
              <a:spcAft>
                <a:spcPts val="0"/>
              </a:spcAft>
              <a:buSzPts val="2400"/>
              <a:buChar char="•"/>
            </a:pPr>
            <a:r>
              <a:rPr lang="en-US"/>
              <a:t>This list is intended as a place to get started, but don’t let this limit the scope of your requests!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d8b96eb175_0_9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TRACI and CREATE</a:t>
            </a:r>
            <a:endParaRPr/>
          </a:p>
        </p:txBody>
      </p:sp>
      <p:sp>
        <p:nvSpPr>
          <p:cNvPr id="179" name="Google Shape;179;g3d8b96eb175_0_9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Task, Role, Audience, Create, Intent</a:t>
            </a:r>
            <a:endParaRPr/>
          </a:p>
          <a:p>
            <a:pPr marL="914400" lvl="1" indent="-355600" algn="l" rtl="0">
              <a:spcBef>
                <a:spcPts val="0"/>
              </a:spcBef>
              <a:spcAft>
                <a:spcPts val="0"/>
              </a:spcAft>
              <a:buSzPts val="2000"/>
              <a:buChar char="–"/>
            </a:pPr>
            <a:r>
              <a:rPr lang="en-US"/>
              <a:t>Great for use with outreach initiatives or marketing because of the focus on the audience (think newsletters, social media posts, etc.)</a:t>
            </a:r>
            <a:endParaRPr/>
          </a:p>
          <a:p>
            <a:pPr marL="457200" lvl="0" indent="-381000" algn="l" rtl="0">
              <a:spcBef>
                <a:spcPts val="0"/>
              </a:spcBef>
              <a:spcAft>
                <a:spcPts val="0"/>
              </a:spcAft>
              <a:buSzPts val="2400"/>
              <a:buChar char="•"/>
            </a:pPr>
            <a:r>
              <a:rPr lang="en-US"/>
              <a:t>Character, Request, Examples, Adjustments, Type of Output, Extras</a:t>
            </a:r>
            <a:endParaRPr/>
          </a:p>
          <a:p>
            <a:pPr marL="914400" lvl="1" indent="-355600" algn="l" rtl="0">
              <a:spcBef>
                <a:spcPts val="0"/>
              </a:spcBef>
              <a:spcAft>
                <a:spcPts val="0"/>
              </a:spcAft>
              <a:buSzPts val="2000"/>
              <a:buChar char="–"/>
            </a:pPr>
            <a:r>
              <a:rPr lang="en-US"/>
              <a:t>Good for use with instruction and LibGuides, or anywhere you would like to provide clear expectations</a:t>
            </a:r>
            <a:endParaRPr/>
          </a:p>
          <a:p>
            <a:pPr marL="914400" lvl="1" indent="-355600" algn="l" rtl="0">
              <a:spcBef>
                <a:spcPts val="0"/>
              </a:spcBef>
              <a:spcAft>
                <a:spcPts val="0"/>
              </a:spcAft>
              <a:buSzPts val="2000"/>
              <a:buChar char="–"/>
            </a:pPr>
            <a:r>
              <a:rPr lang="en-US"/>
              <a:t>Use the Example to show the AI tool what you want output to look like</a:t>
            </a:r>
            <a:endParaRPr/>
          </a:p>
          <a:p>
            <a:pPr marL="457200" lvl="0" indent="-342900" algn="l" rtl="0">
              <a:spcBef>
                <a:spcPts val="0"/>
              </a:spcBef>
              <a:spcAft>
                <a:spcPts val="0"/>
              </a:spcAft>
              <a:buSzPts val="1800"/>
              <a:buChar char="•"/>
            </a:pPr>
            <a:r>
              <a:rPr lang="en-US" sz="1800" u="sng">
                <a:solidFill>
                  <a:schemeClr val="hlink"/>
                </a:solidFill>
                <a:hlinkClick r:id="rId3"/>
              </a:rPr>
              <a:t>https://digital.library.sc.edu/blogs/scholcomm/unlocking-the-power-of-prompt-mnemonics-traci-and-create/</a:t>
            </a:r>
            <a:endParaRPr sz="1800"/>
          </a:p>
          <a:p>
            <a:pPr marL="0" lvl="0" indent="0" algn="l" rtl="0">
              <a:spcBef>
                <a:spcPts val="640"/>
              </a:spcBef>
              <a:spcAft>
                <a:spcPts val="0"/>
              </a:spcAft>
              <a:buNone/>
            </a:pPr>
            <a:endParaRPr/>
          </a:p>
          <a:p>
            <a:pPr marL="0" lvl="0" indent="0" algn="l" rtl="0">
              <a:spcBef>
                <a:spcPts val="64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d8b96eb175_0_9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RISEN</a:t>
            </a:r>
            <a:endParaRPr/>
          </a:p>
        </p:txBody>
      </p:sp>
      <p:sp>
        <p:nvSpPr>
          <p:cNvPr id="186" name="Google Shape;186;g3d8b96eb175_0_99"/>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Role, Input, Steps, Expectation, Narrowing</a:t>
            </a:r>
            <a:endParaRPr/>
          </a:p>
          <a:p>
            <a:pPr marL="457200" lvl="0" indent="-381000" algn="l" rtl="0">
              <a:spcBef>
                <a:spcPts val="0"/>
              </a:spcBef>
              <a:spcAft>
                <a:spcPts val="0"/>
              </a:spcAft>
              <a:buSzPts val="2400"/>
              <a:buChar char="•"/>
            </a:pPr>
            <a:r>
              <a:rPr lang="en-US"/>
              <a:t>Useful for those working in metadata and technical services</a:t>
            </a:r>
            <a:endParaRPr/>
          </a:p>
          <a:p>
            <a:pPr marL="914400" lvl="1" indent="-355600" algn="l" rtl="0">
              <a:spcBef>
                <a:spcPts val="0"/>
              </a:spcBef>
              <a:spcAft>
                <a:spcPts val="0"/>
              </a:spcAft>
              <a:buSzPts val="2000"/>
              <a:buChar char="–"/>
            </a:pPr>
            <a:r>
              <a:rPr lang="en-US"/>
              <a:t>Steps and Narrowing components especially useful for workflows</a:t>
            </a:r>
            <a:endParaRPr/>
          </a:p>
          <a:p>
            <a:pPr marL="457200" lvl="0" indent="-355600" algn="l" rtl="0">
              <a:spcBef>
                <a:spcPts val="0"/>
              </a:spcBef>
              <a:spcAft>
                <a:spcPts val="0"/>
              </a:spcAft>
              <a:buSzPts val="2000"/>
              <a:buChar char="•"/>
            </a:pPr>
            <a:r>
              <a:rPr lang="en-US" sz="2000" u="sng">
                <a:solidFill>
                  <a:schemeClr val="hlink"/>
                </a:solidFill>
                <a:hlinkClick r:id="rId3"/>
              </a:rPr>
              <a:t>https://easyaibeginner.com/risen-framework-ai-prompt-for-chatgpt/</a:t>
            </a:r>
            <a:endParaRPr sz="2000"/>
          </a:p>
          <a:p>
            <a:pPr marL="0" lvl="0" indent="0" algn="l" rtl="0">
              <a:spcBef>
                <a:spcPts val="640"/>
              </a:spcBef>
              <a:spcAft>
                <a:spcPts val="0"/>
              </a:spcAft>
              <a:buNone/>
            </a:pPr>
            <a:endParaRPr/>
          </a:p>
          <a:p>
            <a:pPr marL="0" lvl="0" indent="0" algn="l" rtl="0">
              <a:spcBef>
                <a:spcPts val="64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d8b96eb175_0_10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CLEAR</a:t>
            </a:r>
            <a:endParaRPr/>
          </a:p>
        </p:txBody>
      </p:sp>
      <p:sp>
        <p:nvSpPr>
          <p:cNvPr id="193" name="Google Shape;193;g3d8b96eb175_0_107"/>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Concise, Logical, Explicit, Adaptive, Reflective</a:t>
            </a:r>
            <a:endParaRPr/>
          </a:p>
          <a:p>
            <a:pPr marL="914400" lvl="1" indent="-355600" algn="l" rtl="0">
              <a:spcBef>
                <a:spcPts val="0"/>
              </a:spcBef>
              <a:spcAft>
                <a:spcPts val="0"/>
              </a:spcAft>
              <a:buSzPts val="2000"/>
              <a:buChar char="–"/>
            </a:pPr>
            <a:r>
              <a:rPr lang="en-US"/>
              <a:t>From Leo S. Lo (</a:t>
            </a:r>
            <a:r>
              <a:rPr lang="en-US" u="sng">
                <a:solidFill>
                  <a:schemeClr val="hlink"/>
                </a:solidFill>
                <a:hlinkClick r:id="rId3"/>
              </a:rPr>
              <a:t>research article</a:t>
            </a:r>
            <a:r>
              <a:rPr lang="en-US"/>
              <a:t>)</a:t>
            </a:r>
            <a:endParaRPr/>
          </a:p>
          <a:p>
            <a:pPr marL="457200" lvl="0" indent="-381000" algn="l" rtl="0">
              <a:spcBef>
                <a:spcPts val="0"/>
              </a:spcBef>
              <a:spcAft>
                <a:spcPts val="0"/>
              </a:spcAft>
              <a:buSzPts val="2400"/>
              <a:buChar char="•"/>
            </a:pPr>
            <a:r>
              <a:rPr lang="en-US"/>
              <a:t>Great for use in reference and instruction, as the Reflective component adds metacognition to the prompting process, encouraging us to consider why we are making specific requests</a:t>
            </a:r>
            <a:endParaRPr/>
          </a:p>
          <a:p>
            <a:pPr marL="457200" lvl="0" indent="-355600" algn="l" rtl="0">
              <a:spcBef>
                <a:spcPts val="0"/>
              </a:spcBef>
              <a:spcAft>
                <a:spcPts val="0"/>
              </a:spcAft>
              <a:buSzPts val="2000"/>
              <a:buChar char="•"/>
            </a:pPr>
            <a:r>
              <a:rPr lang="en-US" sz="2000" u="sng">
                <a:solidFill>
                  <a:schemeClr val="hlink"/>
                </a:solidFill>
                <a:hlinkClick r:id="rId4"/>
              </a:rPr>
              <a:t>https://www.sciencedirect.com/science/article/pii/S0099133323000599</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d8e983882e_0_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What is prompting?</a:t>
            </a:r>
            <a:endParaRPr/>
          </a:p>
        </p:txBody>
      </p:sp>
      <p:sp>
        <p:nvSpPr>
          <p:cNvPr id="79" name="Google Shape;79;g3d8e983882e_0_0"/>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Prompting is the process of interacting with an artificial intelligence (AI) system by providing specific instructions or queries to achieve a desired outcome.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d8b96eb175_0_11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CRISPE</a:t>
            </a:r>
            <a:endParaRPr/>
          </a:p>
        </p:txBody>
      </p:sp>
      <p:sp>
        <p:nvSpPr>
          <p:cNvPr id="200" name="Google Shape;200;g3d8b96eb175_0_11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Capacity and Role, Insight, Statement, Personality, Experiment</a:t>
            </a:r>
            <a:endParaRPr/>
          </a:p>
          <a:p>
            <a:pPr marL="457200" lvl="0" indent="-381000" algn="l" rtl="0">
              <a:spcBef>
                <a:spcPts val="0"/>
              </a:spcBef>
              <a:spcAft>
                <a:spcPts val="0"/>
              </a:spcAft>
              <a:buSzPts val="2400"/>
              <a:buChar char="•"/>
            </a:pPr>
            <a:r>
              <a:rPr lang="en-US"/>
              <a:t>Good for tasks such as policy development, strategic planning, and other administrative duties</a:t>
            </a:r>
            <a:endParaRPr/>
          </a:p>
          <a:p>
            <a:pPr marL="457200" lvl="0" indent="-355600" algn="l" rtl="0">
              <a:spcBef>
                <a:spcPts val="0"/>
              </a:spcBef>
              <a:spcAft>
                <a:spcPts val="0"/>
              </a:spcAft>
              <a:buSzPts val="2000"/>
              <a:buChar char="•"/>
            </a:pPr>
            <a:r>
              <a:rPr lang="en-US" sz="2000" u="sng">
                <a:solidFill>
                  <a:schemeClr val="hlink"/>
                </a:solidFill>
                <a:hlinkClick r:id="rId3"/>
              </a:rPr>
              <a:t>https://sourcingdenis.medium.com/crispe-prompt-engineering-framework-e47eaaf83611</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d8b96eb175_0_11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Common Elements</a:t>
            </a:r>
            <a:endParaRPr/>
          </a:p>
        </p:txBody>
      </p:sp>
      <p:sp>
        <p:nvSpPr>
          <p:cNvPr id="207" name="Google Shape;207;g3d8b96eb175_0_119"/>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b="1"/>
              <a:t>Who:</a:t>
            </a:r>
            <a:r>
              <a:rPr lang="en-US"/>
              <a:t> Giving the AI a persona, or telling it to act as a specific kind of expert</a:t>
            </a:r>
            <a:endParaRPr/>
          </a:p>
          <a:p>
            <a:pPr marL="457200" lvl="0" indent="-381000" algn="l" rtl="0">
              <a:spcBef>
                <a:spcPts val="0"/>
              </a:spcBef>
              <a:spcAft>
                <a:spcPts val="0"/>
              </a:spcAft>
              <a:buSzPts val="2400"/>
              <a:buChar char="•"/>
            </a:pPr>
            <a:r>
              <a:rPr lang="en-US" b="1"/>
              <a:t>Why:</a:t>
            </a:r>
            <a:r>
              <a:rPr lang="en-US"/>
              <a:t> Providing background information</a:t>
            </a:r>
            <a:endParaRPr/>
          </a:p>
          <a:p>
            <a:pPr marL="457200" lvl="0" indent="-381000" algn="l" rtl="0">
              <a:spcBef>
                <a:spcPts val="0"/>
              </a:spcBef>
              <a:spcAft>
                <a:spcPts val="0"/>
              </a:spcAft>
              <a:buSzPts val="2400"/>
              <a:buChar char="•"/>
            </a:pPr>
            <a:r>
              <a:rPr lang="en-US" b="1"/>
              <a:t>How:</a:t>
            </a:r>
            <a:r>
              <a:rPr lang="en-US"/>
              <a:t> Defining desired output tone, format, and length</a:t>
            </a:r>
            <a:endParaRPr/>
          </a:p>
          <a:p>
            <a:pPr marL="457200" lvl="0" indent="-381000" algn="l" rtl="0">
              <a:spcBef>
                <a:spcPts val="0"/>
              </a:spcBef>
              <a:spcAft>
                <a:spcPts val="0"/>
              </a:spcAft>
              <a:buSzPts val="2400"/>
              <a:buChar char="•"/>
            </a:pPr>
            <a:r>
              <a:rPr lang="en-US" b="1"/>
              <a:t>What’s Next?: </a:t>
            </a:r>
            <a:r>
              <a:rPr lang="en-US"/>
              <a:t>The first draft is usually not the final product; iteration is sometimes necessary for optimal output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d8b96eb175_0_127"/>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Troubleshooting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d8b96eb175_0_13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Add Guardrails</a:t>
            </a:r>
            <a:endParaRPr/>
          </a:p>
        </p:txBody>
      </p:sp>
      <p:sp>
        <p:nvSpPr>
          <p:cNvPr id="220" name="Google Shape;220;g3d8b96eb175_0_13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Try asking the AI to be “more” or “less.”</a:t>
            </a:r>
            <a:endParaRPr/>
          </a:p>
          <a:p>
            <a:pPr marL="914400" lvl="1" indent="-355600" algn="l" rtl="0">
              <a:spcBef>
                <a:spcPts val="0"/>
              </a:spcBef>
              <a:spcAft>
                <a:spcPts val="0"/>
              </a:spcAft>
              <a:buSzPts val="2000"/>
              <a:buChar char="–"/>
            </a:pPr>
            <a:r>
              <a:rPr lang="en-US"/>
              <a:t>“Rewrite this to be more succinct / more casual / more professional / less technical / less verbose.”</a:t>
            </a:r>
            <a:endParaRPr/>
          </a:p>
          <a:p>
            <a:pPr marL="914400" lvl="1" indent="-355600" algn="l" rtl="0">
              <a:spcBef>
                <a:spcPts val="0"/>
              </a:spcBef>
              <a:spcAft>
                <a:spcPts val="0"/>
              </a:spcAft>
              <a:buSzPts val="2000"/>
              <a:buChar char="–"/>
            </a:pPr>
            <a:r>
              <a:rPr lang="en-US"/>
              <a:t>“Rewrite this in plain language.”</a:t>
            </a:r>
            <a:endParaRPr/>
          </a:p>
          <a:p>
            <a:pPr marL="457200" lvl="0" indent="-381000" algn="l" rtl="0">
              <a:spcBef>
                <a:spcPts val="0"/>
              </a:spcBef>
              <a:spcAft>
                <a:spcPts val="0"/>
              </a:spcAft>
              <a:buSzPts val="2400"/>
              <a:buChar char="•"/>
            </a:pPr>
            <a:r>
              <a:rPr lang="en-US"/>
              <a:t>Give explicit “no” instructions.</a:t>
            </a:r>
            <a:endParaRPr/>
          </a:p>
          <a:p>
            <a:pPr marL="914400" lvl="0" indent="-355600" algn="l" rtl="0">
              <a:spcBef>
                <a:spcPts val="0"/>
              </a:spcBef>
              <a:spcAft>
                <a:spcPts val="0"/>
              </a:spcAft>
              <a:buSzPts val="2000"/>
              <a:buChar char="•"/>
            </a:pPr>
            <a:r>
              <a:rPr lang="en-US" sz="2000"/>
              <a:t>“If you do not know the answer based on the provided text, state that you do not know. Do not attempt to find external sources.”</a:t>
            </a:r>
            <a:endParaRPr sz="2000"/>
          </a:p>
          <a:p>
            <a:pPr marL="0" lvl="0" indent="0" algn="l" rtl="0">
              <a:spcBef>
                <a:spcPts val="64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d8b96eb175_0_14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“Chain-of-Thought”</a:t>
            </a:r>
            <a:endParaRPr/>
          </a:p>
        </p:txBody>
      </p:sp>
      <p:sp>
        <p:nvSpPr>
          <p:cNvPr id="227" name="Google Shape;227;g3d8b96eb175_0_14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Ask it to explain its process/reasoning. Some AI tools have an option to show their steps, and enabling this feature can help if the AI is failing at a complex task.</a:t>
            </a:r>
            <a:endParaRPr/>
          </a:p>
          <a:p>
            <a:pPr marL="457200" lvl="0" indent="-381000" algn="l" rtl="0">
              <a:spcBef>
                <a:spcPts val="640"/>
              </a:spcBef>
              <a:spcAft>
                <a:spcPts val="0"/>
              </a:spcAft>
              <a:buSzPts val="2400"/>
              <a:buChar char="•"/>
            </a:pPr>
            <a:r>
              <a:rPr lang="en-US"/>
              <a:t>“Let’s think step by step.”</a:t>
            </a:r>
            <a:endParaRPr/>
          </a:p>
          <a:p>
            <a:pPr marL="457200" lvl="0" indent="-381000" algn="l" rtl="0">
              <a:spcBef>
                <a:spcPts val="0"/>
              </a:spcBef>
              <a:spcAft>
                <a:spcPts val="0"/>
              </a:spcAft>
              <a:buSzPts val="2400"/>
              <a:buChar char="•"/>
            </a:pPr>
            <a:r>
              <a:rPr lang="en-US"/>
              <a:t>“What did you do to get to this answer?”</a:t>
            </a:r>
            <a:endParaRPr/>
          </a:p>
          <a:p>
            <a:pPr marL="0" lvl="0" indent="0" algn="l" rtl="0">
              <a:spcBef>
                <a:spcPts val="64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d8b96eb175_0_14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Break Up Complex Tasks</a:t>
            </a:r>
            <a:endParaRPr/>
          </a:p>
        </p:txBody>
      </p:sp>
      <p:sp>
        <p:nvSpPr>
          <p:cNvPr id="234" name="Google Shape;234;g3d8b96eb175_0_147"/>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A task might require multiple steps in reasoning.</a:t>
            </a:r>
            <a:endParaRPr/>
          </a:p>
          <a:p>
            <a:pPr marL="457200" lvl="0" indent="-355600" algn="l" rtl="0">
              <a:spcBef>
                <a:spcPts val="640"/>
              </a:spcBef>
              <a:spcAft>
                <a:spcPts val="0"/>
              </a:spcAft>
              <a:buSzPts val="2000"/>
              <a:buChar char="•"/>
            </a:pPr>
            <a:r>
              <a:rPr lang="en-US" sz="2000"/>
              <a:t>Instead of asking, “Write a newsletter article in the style of previous issues covering these points,” first prompt it to summarize example newsletter articles from previous issues, then prompt it to generate a new article covering your points in the same style.</a:t>
            </a:r>
            <a:endParaRPr sz="2000"/>
          </a:p>
          <a:p>
            <a:pPr marL="457200" lvl="0" indent="-355600" algn="l" rtl="0">
              <a:spcBef>
                <a:spcPts val="0"/>
              </a:spcBef>
              <a:spcAft>
                <a:spcPts val="0"/>
              </a:spcAft>
              <a:buSzPts val="2000"/>
              <a:buChar char="•"/>
            </a:pPr>
            <a:r>
              <a:rPr lang="en-US" sz="2000"/>
              <a:t>Instead of asking, “Can you find a meeting time when my committee members are available?” first ask it to calculate how many potential meeting times match your members’ reported “yes” or “maybe” availability, then ask it to select the time from those results where the most people responded “yes.”</a:t>
            </a:r>
            <a:endParaRPr sz="2000"/>
          </a:p>
          <a:p>
            <a:pPr marL="0" lvl="0" indent="0" algn="l" rtl="0">
              <a:spcBef>
                <a:spcPts val="64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d8b96eb175_0_15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Flip the Script</a:t>
            </a:r>
            <a:endParaRPr/>
          </a:p>
        </p:txBody>
      </p:sp>
      <p:sp>
        <p:nvSpPr>
          <p:cNvPr id="241" name="Google Shape;241;g3d8b96eb175_0_156"/>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If the output is vague, the AI might not have enough information. Ask the AI to ask you about the information it needs to fulfill your request.</a:t>
            </a:r>
            <a:endParaRPr/>
          </a:p>
          <a:p>
            <a:pPr marL="457200" lvl="0" indent="-381000" algn="l" rtl="0">
              <a:spcBef>
                <a:spcPts val="640"/>
              </a:spcBef>
              <a:spcAft>
                <a:spcPts val="0"/>
              </a:spcAft>
              <a:buSzPts val="2400"/>
              <a:buChar char="•"/>
            </a:pPr>
            <a:r>
              <a:rPr lang="en-US"/>
              <a:t>“I want you to draft a collection development policy. Before you start, ask me 5 questions about my institution’s goals and budget so you can make the draft more accurate.”</a:t>
            </a:r>
            <a:endParaRPr/>
          </a:p>
          <a:p>
            <a:pPr marL="0" lvl="0" indent="0" algn="l" rtl="0">
              <a:spcBef>
                <a:spcPts val="64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d8b96eb175_0_16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Meta-Prompting</a:t>
            </a:r>
            <a:endParaRPr/>
          </a:p>
        </p:txBody>
      </p:sp>
      <p:sp>
        <p:nvSpPr>
          <p:cNvPr id="248" name="Google Shape;248;g3d8b96eb175_0_16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Let the AI do the heavy lifting for you!</a:t>
            </a:r>
            <a:endParaRPr/>
          </a:p>
          <a:p>
            <a:pPr marL="457200" lvl="0" indent="-381000" algn="l" rtl="0">
              <a:spcBef>
                <a:spcPts val="640"/>
              </a:spcBef>
              <a:spcAft>
                <a:spcPts val="0"/>
              </a:spcAft>
              <a:buSzPts val="2400"/>
              <a:buChar char="•"/>
            </a:pPr>
            <a:r>
              <a:rPr lang="en-US"/>
              <a:t>“I want to [Task]. Using the TRACI framework, write a prompt that I can use to get the best possible result for this.”</a:t>
            </a:r>
            <a:endParaRPr/>
          </a:p>
          <a:p>
            <a:pPr marL="457200" lvl="0" indent="-381000" algn="l" rtl="0">
              <a:spcBef>
                <a:spcPts val="0"/>
              </a:spcBef>
              <a:spcAft>
                <a:spcPts val="0"/>
              </a:spcAft>
              <a:buSzPts val="2400"/>
              <a:buChar char="•"/>
            </a:pPr>
            <a:r>
              <a:rPr lang="en-US"/>
              <a:t>“Here is a prompt for drafting a sensitive copyright policy. Identify three ways this prompt might lead to a hallucination or an error, and suggest a revised version.”</a:t>
            </a:r>
            <a:endParaRPr/>
          </a:p>
          <a:p>
            <a:pPr marL="457200" lvl="0" indent="-381000" algn="l" rtl="0">
              <a:spcBef>
                <a:spcPts val="0"/>
              </a:spcBef>
              <a:spcAft>
                <a:spcPts val="0"/>
              </a:spcAft>
              <a:buSzPts val="2400"/>
              <a:buChar char="•"/>
            </a:pPr>
            <a:r>
              <a:rPr lang="en-US"/>
              <a:t>“What is a detailed, reusable prompt I could use to generate new images in the same style as the one attached?”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d8b96eb175_0_16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Caveats</a:t>
            </a:r>
            <a:endParaRPr/>
          </a:p>
        </p:txBody>
      </p:sp>
      <p:sp>
        <p:nvSpPr>
          <p:cNvPr id="255" name="Google Shape;255;g3d8b96eb175_0_169"/>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Specialized tools with complex architecture might not respond well to these techniques.</a:t>
            </a:r>
            <a:endParaRPr/>
          </a:p>
          <a:p>
            <a:pPr marL="457200" lvl="0" indent="-381000" algn="l" rtl="0">
              <a:spcBef>
                <a:spcPts val="0"/>
              </a:spcBef>
              <a:spcAft>
                <a:spcPts val="0"/>
              </a:spcAft>
              <a:buSzPts val="2400"/>
              <a:buChar char="•"/>
            </a:pPr>
            <a:r>
              <a:rPr lang="en-US"/>
              <a:t>The Primo Research Assistant (PRA) is designed to use library resources for Retrieval Augmented Generation (RAG). For every prompt, the tool will select and summarize relevant sources from the Central Discovery Index (CDI).</a:t>
            </a:r>
            <a:endParaRPr/>
          </a:p>
          <a:p>
            <a:pPr marL="457200" lvl="0" indent="-381000" algn="l" rtl="0">
              <a:spcBef>
                <a:spcPts val="0"/>
              </a:spcBef>
              <a:spcAft>
                <a:spcPts val="0"/>
              </a:spcAft>
              <a:buSzPts val="2400"/>
              <a:buChar char="•"/>
            </a:pPr>
            <a:r>
              <a:rPr lang="en-US"/>
              <a:t>You might also have varying levels of success with these techniques between chatbots made by different companies, or even between different versions of the same chatbot.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d8b96eb175_0_17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a:t>Practice and Further Reading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36b8d852a8_0_1"/>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US"/>
              <a:t>Making the Implicit Explicit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d8b96eb175_0_18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Practice Scenarios</a:t>
            </a:r>
            <a:endParaRPr/>
          </a:p>
        </p:txBody>
      </p:sp>
      <p:sp>
        <p:nvSpPr>
          <p:cNvPr id="268" name="Google Shape;268;g3d8b96eb175_0_18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Experimentation and practice over time is the best way to figure out which approaches work (and which don’t) in the GenAI tools you can access at your institution.</a:t>
            </a:r>
            <a:endParaRPr/>
          </a:p>
          <a:p>
            <a:pPr marL="457200" lvl="0" indent="-381000" algn="l" rtl="0">
              <a:spcBef>
                <a:spcPts val="0"/>
              </a:spcBef>
              <a:spcAft>
                <a:spcPts val="0"/>
              </a:spcAft>
              <a:buSzPts val="2400"/>
              <a:buChar char="•"/>
            </a:pPr>
            <a:r>
              <a:rPr lang="en-US"/>
              <a:t>Find exercises at: </a:t>
            </a:r>
            <a:r>
              <a:rPr lang="en-US" sz="1900" u="sng">
                <a:solidFill>
                  <a:schemeClr val="hlink"/>
                </a:solidFill>
                <a:hlinkClick r:id="rId3"/>
              </a:rPr>
              <a:t>https://github.orbiscascade.org/generative-ai/prompts#practice-scenarios</a:t>
            </a:r>
            <a:r>
              <a:rPr lang="en-US" sz="1900"/>
              <a:t>  </a:t>
            </a:r>
            <a:endParaRPr sz="1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d8b96eb175_0_19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Resources: Articles</a:t>
            </a:r>
            <a:endParaRPr dirty="0"/>
          </a:p>
        </p:txBody>
      </p:sp>
      <p:sp>
        <p:nvSpPr>
          <p:cNvPr id="275" name="Google Shape;275;g3d8b96eb175_0_190"/>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Articles</a:t>
            </a:r>
            <a:endParaRPr/>
          </a:p>
          <a:p>
            <a:pPr marL="914400" lvl="1" indent="-342900" algn="l" rtl="0">
              <a:spcBef>
                <a:spcPts val="0"/>
              </a:spcBef>
              <a:spcAft>
                <a:spcPts val="0"/>
              </a:spcAft>
              <a:buSzPts val="1800"/>
              <a:buChar char="–"/>
            </a:pPr>
            <a:r>
              <a:rPr lang="en-US" sz="1800" u="sng">
                <a:solidFill>
                  <a:schemeClr val="hlink"/>
                </a:solidFill>
                <a:hlinkClick r:id="rId3"/>
              </a:rPr>
              <a:t>Getting started with prompts for text-based Generative AI tools</a:t>
            </a:r>
            <a:r>
              <a:rPr lang="en-US" sz="1800">
                <a:solidFill>
                  <a:schemeClr val="dk2"/>
                </a:solidFill>
              </a:rPr>
              <a:t> (Harvard)</a:t>
            </a:r>
            <a:endParaRPr sz="1800">
              <a:solidFill>
                <a:schemeClr val="dk2"/>
              </a:solidFill>
            </a:endParaRPr>
          </a:p>
          <a:p>
            <a:pPr marL="914400" lvl="1" indent="-342900" algn="l" rtl="0">
              <a:spcBef>
                <a:spcPts val="0"/>
              </a:spcBef>
              <a:spcAft>
                <a:spcPts val="0"/>
              </a:spcAft>
              <a:buSzPts val="1800"/>
              <a:buChar char="–"/>
            </a:pPr>
            <a:r>
              <a:rPr lang="en-US" sz="1800" u="sng">
                <a:solidFill>
                  <a:schemeClr val="hlink"/>
                </a:solidFill>
                <a:hlinkClick r:id="rId4"/>
              </a:rPr>
              <a:t>Effective Prompts for AI: The Essentials</a:t>
            </a:r>
            <a:r>
              <a:rPr lang="en-US" sz="1800">
                <a:solidFill>
                  <a:schemeClr val="dk2"/>
                </a:solidFill>
              </a:rPr>
              <a:t> (MIT)</a:t>
            </a:r>
            <a:endParaRPr sz="1800">
              <a:solidFill>
                <a:schemeClr val="dk2"/>
              </a:solidFill>
            </a:endParaRPr>
          </a:p>
          <a:p>
            <a:pPr marL="914400" lvl="1" indent="-342900" algn="l" rtl="0">
              <a:spcBef>
                <a:spcPts val="0"/>
              </a:spcBef>
              <a:spcAft>
                <a:spcPts val="0"/>
              </a:spcAft>
              <a:buSzPts val="1800"/>
              <a:buChar char="–"/>
            </a:pPr>
            <a:r>
              <a:rPr lang="en-US" sz="1800" u="sng">
                <a:solidFill>
                  <a:schemeClr val="hlink"/>
                </a:solidFill>
                <a:hlinkClick r:id="rId5"/>
              </a:rPr>
              <a:t>Text Generation and Prompting</a:t>
            </a:r>
            <a:r>
              <a:rPr lang="en-US" sz="1800">
                <a:solidFill>
                  <a:schemeClr val="dk2"/>
                </a:solidFill>
              </a:rPr>
              <a:t> - more high level</a:t>
            </a:r>
            <a:endParaRPr sz="1800">
              <a:solidFill>
                <a:schemeClr val="dk2"/>
              </a:solidFill>
            </a:endParaRPr>
          </a:p>
          <a:p>
            <a:pPr marL="914400" lvl="1" indent="-342900" algn="l" rtl="0">
              <a:spcBef>
                <a:spcPts val="0"/>
              </a:spcBef>
              <a:spcAft>
                <a:spcPts val="0"/>
              </a:spcAft>
              <a:buSzPts val="1800"/>
              <a:buChar char="–"/>
            </a:pPr>
            <a:r>
              <a:rPr lang="en-US" sz="1800" u="sng">
                <a:solidFill>
                  <a:schemeClr val="hlink"/>
                </a:solidFill>
                <a:hlinkClick r:id="rId6"/>
              </a:rPr>
              <a:t>Prompt Engineering Guide</a:t>
            </a:r>
            <a:r>
              <a:rPr lang="en-US" sz="1800">
                <a:solidFill>
                  <a:schemeClr val="dk2"/>
                </a:solidFill>
              </a:rPr>
              <a:t> - lots of techniques!</a:t>
            </a:r>
            <a:endParaRPr sz="1800">
              <a:solidFill>
                <a:schemeClr val="dk2"/>
              </a:solidFill>
            </a:endParaRPr>
          </a:p>
          <a:p>
            <a:pPr marL="914400" lvl="1" indent="-342900" algn="l" rtl="0">
              <a:spcBef>
                <a:spcPts val="0"/>
              </a:spcBef>
              <a:spcAft>
                <a:spcPts val="0"/>
              </a:spcAft>
              <a:buSzPts val="1800"/>
              <a:buChar char="–"/>
            </a:pPr>
            <a:r>
              <a:rPr lang="en-US" sz="1800" u="sng">
                <a:solidFill>
                  <a:schemeClr val="hlink"/>
                </a:solidFill>
                <a:hlinkClick r:id="rId7"/>
              </a:rPr>
              <a:t>Prompt Engineering (white paper)</a:t>
            </a:r>
            <a:endParaRPr sz="1800" u="sng">
              <a:solidFill>
                <a:schemeClr val="hlink"/>
              </a:solidFill>
            </a:endParaRPr>
          </a:p>
          <a:p>
            <a:pPr marL="914400" lvl="1" indent="-342900" algn="l" rtl="0">
              <a:spcBef>
                <a:spcPts val="0"/>
              </a:spcBef>
              <a:spcAft>
                <a:spcPts val="0"/>
              </a:spcAft>
              <a:buSzPts val="1800"/>
              <a:buChar char="–"/>
            </a:pPr>
            <a:r>
              <a:rPr lang="en-US" sz="1800" u="sng">
                <a:solidFill>
                  <a:schemeClr val="hlink"/>
                </a:solidFill>
                <a:hlinkClick r:id="rId8"/>
              </a:rPr>
              <a:t>Prompts.chat - prompt directory</a:t>
            </a:r>
            <a:endParaRPr sz="1800" u="sng">
              <a:solidFill>
                <a:schemeClr val="hlink"/>
              </a:solidFill>
            </a:endParaRPr>
          </a:p>
          <a:p>
            <a:pPr marL="914400" lvl="1" indent="-342900" algn="l" rtl="0">
              <a:spcBef>
                <a:spcPts val="0"/>
              </a:spcBef>
              <a:spcAft>
                <a:spcPts val="0"/>
              </a:spcAft>
              <a:buSzPts val="1800"/>
              <a:buChar char="–"/>
            </a:pPr>
            <a:r>
              <a:rPr lang="en-US" sz="1800" u="sng">
                <a:solidFill>
                  <a:schemeClr val="hlink"/>
                </a:solidFill>
                <a:hlinkClick r:id="rId9"/>
              </a:rPr>
              <a:t>Prompt to Design Interfaces: Why Vague Prompts Fail and How to Fix Them</a:t>
            </a:r>
            <a:r>
              <a:rPr lang="en-US" sz="1800">
                <a:solidFill>
                  <a:schemeClr val="dk2"/>
                </a:solidFill>
              </a:rPr>
              <a:t> (NN Group)</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d8b96eb175_0_20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Resources: Tutorials and Courses</a:t>
            </a:r>
            <a:endParaRPr dirty="0"/>
          </a:p>
        </p:txBody>
      </p:sp>
      <p:sp>
        <p:nvSpPr>
          <p:cNvPr id="282" name="Google Shape;282;g3d8b96eb175_0_200"/>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Tutorials</a:t>
            </a:r>
            <a:endParaRPr/>
          </a:p>
          <a:p>
            <a:pPr marL="914400" lvl="1" indent="-342900" algn="l" rtl="0">
              <a:spcBef>
                <a:spcPts val="0"/>
              </a:spcBef>
              <a:spcAft>
                <a:spcPts val="0"/>
              </a:spcAft>
              <a:buSzPts val="1800"/>
              <a:buFont typeface="Calibri"/>
              <a:buChar char="–"/>
            </a:pPr>
            <a:r>
              <a:rPr lang="en-US" sz="1800" u="sng">
                <a:solidFill>
                  <a:schemeClr val="hlink"/>
                </a:solidFill>
                <a:hlinkClick r:id="rId3"/>
              </a:rPr>
              <a:t>Overview of prompting strategies</a:t>
            </a:r>
            <a:r>
              <a:rPr lang="en-US" sz="1800">
                <a:solidFill>
                  <a:schemeClr val="dk2"/>
                </a:solidFill>
              </a:rPr>
              <a:t> - tutorial from Google</a:t>
            </a:r>
            <a:endParaRPr sz="1800">
              <a:solidFill>
                <a:schemeClr val="dk2"/>
              </a:solidFill>
            </a:endParaRPr>
          </a:p>
          <a:p>
            <a:pPr marL="914400" lvl="1" indent="-342900" algn="l" rtl="0">
              <a:spcBef>
                <a:spcPts val="0"/>
              </a:spcBef>
              <a:spcAft>
                <a:spcPts val="0"/>
              </a:spcAft>
              <a:buSzPts val="1800"/>
              <a:buFont typeface="Calibri"/>
              <a:buChar char="–"/>
            </a:pPr>
            <a:r>
              <a:rPr lang="en-US" sz="1800" u="sng">
                <a:solidFill>
                  <a:schemeClr val="hlink"/>
                </a:solidFill>
                <a:hlinkClick r:id="rId4"/>
              </a:rPr>
              <a:t>Generative AI Prompt Writing Introduction: Tutorial</a:t>
            </a:r>
            <a:r>
              <a:rPr lang="en-US" sz="1800">
                <a:solidFill>
                  <a:schemeClr val="dk2"/>
                </a:solidFill>
              </a:rPr>
              <a:t> - from W3 Schools</a:t>
            </a:r>
            <a:endParaRPr sz="1800"/>
          </a:p>
          <a:p>
            <a:pPr marL="457200" lvl="0" indent="-381000" algn="l" rtl="0">
              <a:spcBef>
                <a:spcPts val="0"/>
              </a:spcBef>
              <a:spcAft>
                <a:spcPts val="0"/>
              </a:spcAft>
              <a:buSzPts val="2400"/>
              <a:buChar char="•"/>
            </a:pPr>
            <a:r>
              <a:rPr lang="en-US"/>
              <a:t>Courses</a:t>
            </a:r>
            <a:endParaRPr/>
          </a:p>
          <a:p>
            <a:pPr marL="914400" lvl="1" indent="-342900" algn="l" rtl="0">
              <a:spcBef>
                <a:spcPts val="0"/>
              </a:spcBef>
              <a:spcAft>
                <a:spcPts val="0"/>
              </a:spcAft>
              <a:buSzPts val="1800"/>
              <a:buFont typeface="Calibri"/>
              <a:buChar char="–"/>
            </a:pPr>
            <a:r>
              <a:rPr lang="en-US" sz="1800" u="sng">
                <a:solidFill>
                  <a:schemeClr val="hlink"/>
                </a:solidFill>
                <a:hlinkClick r:id="rId5"/>
              </a:rPr>
              <a:t>ChatGPT Prompt Engineering for Developers</a:t>
            </a:r>
            <a:r>
              <a:rPr lang="en-US" sz="1800">
                <a:solidFill>
                  <a:schemeClr val="dk2"/>
                </a:solidFill>
              </a:rPr>
              <a:t> – in partnership with OpenAI</a:t>
            </a:r>
            <a:endParaRPr sz="1800">
              <a:solidFill>
                <a:schemeClr val="dk2"/>
              </a:solidFill>
            </a:endParaRPr>
          </a:p>
          <a:p>
            <a:pPr marL="914400" lvl="1" indent="-342900" algn="l" rtl="0">
              <a:spcBef>
                <a:spcPts val="0"/>
              </a:spcBef>
              <a:spcAft>
                <a:spcPts val="0"/>
              </a:spcAft>
              <a:buSzPts val="1800"/>
              <a:buFont typeface="Calibri"/>
              <a:buChar char="–"/>
            </a:pPr>
            <a:r>
              <a:rPr lang="en-US" sz="1800" u="sng">
                <a:solidFill>
                  <a:schemeClr val="hlink"/>
                </a:solidFill>
                <a:hlinkClick r:id="rId6"/>
              </a:rPr>
              <a:t>Google Prompting Essentials</a:t>
            </a:r>
            <a:r>
              <a:rPr lang="en-US" sz="1800">
                <a:solidFill>
                  <a:schemeClr val="dk2"/>
                </a:solidFill>
              </a:rPr>
              <a:t> (Coursera)</a:t>
            </a:r>
            <a:endParaRPr sz="1800">
              <a:solidFill>
                <a:schemeClr val="dk2"/>
              </a:solidFill>
            </a:endParaRPr>
          </a:p>
          <a:p>
            <a:pPr marL="914400" lvl="1" indent="-342900" algn="l" rtl="0">
              <a:spcBef>
                <a:spcPts val="0"/>
              </a:spcBef>
              <a:spcAft>
                <a:spcPts val="0"/>
              </a:spcAft>
              <a:buSzPts val="1800"/>
              <a:buFont typeface="Calibri"/>
              <a:buChar char="–"/>
            </a:pPr>
            <a:r>
              <a:rPr lang="en-US" sz="1800" u="sng">
                <a:solidFill>
                  <a:schemeClr val="hlink"/>
                </a:solidFill>
                <a:hlinkClick r:id="rId7"/>
              </a:rPr>
              <a:t>Generative AI Prompt Literacy</a:t>
            </a:r>
            <a:r>
              <a:rPr lang="en-US" sz="1800">
                <a:solidFill>
                  <a:schemeClr val="dk2"/>
                </a:solidFill>
              </a:rPr>
              <a:t> – from UM Flint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65ea52dbe5_0_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Humans Have Context</a:t>
            </a:r>
            <a:endParaRPr sz="4400" b="0" i="0" u="none" strike="noStrike" cap="none">
              <a:solidFill>
                <a:schemeClr val="dk1"/>
              </a:solidFill>
              <a:latin typeface="Calibri"/>
              <a:ea typeface="Calibri"/>
              <a:cs typeface="Calibri"/>
              <a:sym typeface="Calibri"/>
            </a:endParaRPr>
          </a:p>
        </p:txBody>
      </p:sp>
      <p:sp>
        <p:nvSpPr>
          <p:cNvPr id="91" name="Google Shape;91;g265ea52dbe5_0_1"/>
          <p:cNvSpPr txBox="1">
            <a:spLocks noGrp="1"/>
          </p:cNvSpPr>
          <p:nvPr>
            <p:ph type="body" idx="1"/>
          </p:nvPr>
        </p:nvSpPr>
        <p:spPr>
          <a:xfrm>
            <a:off x="457200" y="1200150"/>
            <a:ext cx="8229600" cy="3394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2"/>
              </a:buClr>
              <a:buSzPts val="1100"/>
              <a:buFont typeface="Arial"/>
              <a:buNone/>
            </a:pPr>
            <a:r>
              <a:rPr lang="en-US" sz="2000"/>
              <a:t>If a patron approaches the reference desk and says, “I need a recent article about chemistry,” information pros will be aware of important context:</a:t>
            </a:r>
            <a:endParaRPr sz="2000"/>
          </a:p>
          <a:p>
            <a:pPr marL="457200" lvl="0" indent="-260350" algn="l" rtl="0">
              <a:lnSpc>
                <a:spcPct val="115000"/>
              </a:lnSpc>
              <a:spcBef>
                <a:spcPts val="1200"/>
              </a:spcBef>
              <a:spcAft>
                <a:spcPts val="0"/>
              </a:spcAft>
              <a:buClr>
                <a:schemeClr val="dk2"/>
              </a:buClr>
              <a:buSzPts val="500"/>
              <a:buChar char="●"/>
            </a:pPr>
            <a:r>
              <a:rPr lang="en-US" sz="1800"/>
              <a:t>You’re currently at a college library, and they’re probably a student.</a:t>
            </a:r>
            <a:endParaRPr sz="1800"/>
          </a:p>
          <a:p>
            <a:pPr marL="457200" lvl="0" indent="-260350" algn="l" rtl="0">
              <a:lnSpc>
                <a:spcPct val="115000"/>
              </a:lnSpc>
              <a:spcBef>
                <a:spcPts val="0"/>
              </a:spcBef>
              <a:spcAft>
                <a:spcPts val="0"/>
              </a:spcAft>
              <a:buClr>
                <a:schemeClr val="dk2"/>
              </a:buClr>
              <a:buSzPts val="500"/>
              <a:buChar char="●"/>
            </a:pPr>
            <a:r>
              <a:rPr lang="en-US" sz="1800"/>
              <a:t>They’re probably working on a class assignment.</a:t>
            </a:r>
            <a:endParaRPr sz="1800"/>
          </a:p>
          <a:p>
            <a:pPr marL="457200" lvl="0" indent="-260350" algn="l" rtl="0">
              <a:lnSpc>
                <a:spcPct val="115000"/>
              </a:lnSpc>
              <a:spcBef>
                <a:spcPts val="0"/>
              </a:spcBef>
              <a:spcAft>
                <a:spcPts val="0"/>
              </a:spcAft>
              <a:buClr>
                <a:schemeClr val="dk2"/>
              </a:buClr>
              <a:buSzPts val="500"/>
              <a:buChar char="●"/>
            </a:pPr>
            <a:r>
              <a:rPr lang="en-US" sz="1800"/>
              <a:t>College-level assignments require reputable academic sources, and this patron probably wants a resource from one of the library’s periodicals or databases.</a:t>
            </a:r>
            <a:endParaRPr sz="1800"/>
          </a:p>
          <a:p>
            <a:pPr marL="457200" lvl="0" indent="-260350" algn="l" rtl="0">
              <a:lnSpc>
                <a:spcPct val="115000"/>
              </a:lnSpc>
              <a:spcBef>
                <a:spcPts val="0"/>
              </a:spcBef>
              <a:spcAft>
                <a:spcPts val="0"/>
              </a:spcAft>
              <a:buClr>
                <a:schemeClr val="dk2"/>
              </a:buClr>
              <a:buSzPts val="500"/>
              <a:buChar char="●"/>
            </a:pPr>
            <a:r>
              <a:rPr lang="en-US" sz="1800"/>
              <a:t>You might even be familiar with this assignment and know that “recent” means published within the past three years and “article” means a primary research article from a peer-reviewed journal.</a:t>
            </a:r>
            <a:endParaRPr sz="1800"/>
          </a:p>
          <a:p>
            <a:pPr marL="457200" lvl="0" indent="0" algn="l" rtl="0">
              <a:lnSpc>
                <a:spcPct val="100000"/>
              </a:lnSpc>
              <a:spcBef>
                <a:spcPts val="1200"/>
              </a:spcBef>
              <a:spcAft>
                <a:spcPts val="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d8b96eb175_0_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Bots Don’t</a:t>
            </a:r>
            <a:endParaRPr/>
          </a:p>
        </p:txBody>
      </p:sp>
      <p:sp>
        <p:nvSpPr>
          <p:cNvPr id="98" name="Google Shape;98;g3d8b96eb175_0_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A GenAI chatbot might answer like this:</a:t>
            </a:r>
            <a:endParaRPr/>
          </a:p>
          <a:p>
            <a:pPr marL="914400" lvl="0" indent="0" algn="l" rtl="0">
              <a:spcBef>
                <a:spcPts val="640"/>
              </a:spcBef>
              <a:spcAft>
                <a:spcPts val="0"/>
              </a:spcAft>
              <a:buNone/>
            </a:pPr>
            <a:r>
              <a:rPr lang="en-US" sz="2000" i="1"/>
              <a:t>Here’s a recent chemistry article: “</a:t>
            </a:r>
            <a:r>
              <a:rPr lang="en-US" sz="2000" b="1" i="1"/>
              <a:t>Discovery of new polymer class provides compostable alternative to conventional thermoplastics</a:t>
            </a:r>
            <a:r>
              <a:rPr lang="en-US" sz="2000" i="1"/>
              <a:t>” from Phys.org, published </a:t>
            </a:r>
            <a:r>
              <a:rPr lang="en-US" sz="2000" b="1" i="1"/>
              <a:t>April 20, 2026</a:t>
            </a:r>
            <a:r>
              <a:rPr lang="en-US" sz="2000" i="1"/>
              <a:t>. It looks at a newly discovered polymer class that could offer a biodegradable alternative to traditional plastics.*</a:t>
            </a:r>
            <a:endParaRPr sz="2000" i="1"/>
          </a:p>
          <a:p>
            <a:pPr marL="457200" lvl="0" indent="-381000" algn="l" rtl="0">
              <a:spcBef>
                <a:spcPts val="640"/>
              </a:spcBef>
              <a:spcAft>
                <a:spcPts val="0"/>
              </a:spcAft>
              <a:buSzPts val="2400"/>
              <a:buChar char="•"/>
            </a:pPr>
            <a:r>
              <a:rPr lang="en-US"/>
              <a:t>Satisfies the expressed need, but not useful for this assignment.</a:t>
            </a:r>
            <a:endParaRPr/>
          </a:p>
          <a:p>
            <a:pPr marL="914400" lvl="0" indent="0" algn="l" rtl="0">
              <a:spcBef>
                <a:spcPts val="640"/>
              </a:spcBef>
              <a:spcAft>
                <a:spcPts val="0"/>
              </a:spcAft>
              <a:buNone/>
            </a:pPr>
            <a:endParaRPr/>
          </a:p>
          <a:p>
            <a:pPr marL="0" lvl="0" indent="0" algn="l" rtl="0">
              <a:spcBef>
                <a:spcPts val="640"/>
              </a:spcBef>
              <a:spcAft>
                <a:spcPts val="0"/>
              </a:spcAft>
              <a:buNone/>
            </a:pPr>
            <a:r>
              <a:rPr lang="en-US" sz="1800"/>
              <a:t>* Answer generated by Perplexity on April 22, 2026</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d8b96eb175_0_1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Writing How-Tos for a Martian</a:t>
            </a:r>
            <a:endParaRPr/>
          </a:p>
        </p:txBody>
      </p:sp>
      <p:sp>
        <p:nvSpPr>
          <p:cNvPr id="105" name="Google Shape;105;g3d8b96eb175_0_10"/>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A popular elementary school assignment in the 1990s: “Write instructions to teach an extra-terrestrial alien how to make a peanut butter sandwich.”</a:t>
            </a:r>
            <a:endParaRPr/>
          </a:p>
          <a:p>
            <a:pPr marL="457200" lvl="0" indent="-381000" algn="l" rtl="0">
              <a:spcBef>
                <a:spcPts val="0"/>
              </a:spcBef>
              <a:spcAft>
                <a:spcPts val="0"/>
              </a:spcAft>
              <a:buSzPts val="2400"/>
              <a:buChar char="•"/>
            </a:pPr>
            <a:r>
              <a:rPr lang="en-US"/>
              <a:t>Most students would compose a familiar recipe like this:</a:t>
            </a:r>
            <a:endParaRPr/>
          </a:p>
          <a:p>
            <a:pPr marL="914400" lvl="1" indent="-355600" algn="l" rtl="0">
              <a:spcBef>
                <a:spcPts val="0"/>
              </a:spcBef>
              <a:spcAft>
                <a:spcPts val="0"/>
              </a:spcAft>
              <a:buSzPts val="2000"/>
              <a:buChar char="–"/>
            </a:pPr>
            <a:r>
              <a:rPr lang="en-US"/>
              <a:t>Spread peanut butter on one piece of bread.</a:t>
            </a:r>
            <a:endParaRPr/>
          </a:p>
          <a:p>
            <a:pPr marL="914400" lvl="1" indent="-355600" algn="l" rtl="0">
              <a:spcBef>
                <a:spcPts val="0"/>
              </a:spcBef>
              <a:spcAft>
                <a:spcPts val="0"/>
              </a:spcAft>
              <a:buSzPts val="2000"/>
              <a:buChar char="–"/>
            </a:pPr>
            <a:r>
              <a:rPr lang="en-US"/>
              <a:t>Put a second piece of bread on top.</a:t>
            </a:r>
            <a:endParaRPr/>
          </a:p>
          <a:p>
            <a:pPr marL="457200" lvl="0" indent="-381000" algn="l" rtl="0">
              <a:spcBef>
                <a:spcPts val="0"/>
              </a:spcBef>
              <a:spcAft>
                <a:spcPts val="0"/>
              </a:spcAft>
              <a:buSzPts val="2400"/>
              <a:buChar char="•"/>
            </a:pPr>
            <a:r>
              <a:rPr lang="en-US"/>
              <a:t>Then the teacher would follow the instructions literally…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Title 2">
            <a:extLst>
              <a:ext uri="{FF2B5EF4-FFF2-40B4-BE49-F238E27FC236}">
                <a16:creationId xmlns:a16="http://schemas.microsoft.com/office/drawing/2014/main" id="{C8483E15-8AE4-15AE-A9D1-63176573FB7F}"/>
              </a:ext>
            </a:extLst>
          </p:cNvPr>
          <p:cNvSpPr>
            <a:spLocks noGrp="1"/>
          </p:cNvSpPr>
          <p:nvPr>
            <p:ph type="title" idx="4294967295"/>
          </p:nvPr>
        </p:nvSpPr>
        <p:spPr>
          <a:xfrm>
            <a:off x="311700" y="-623400"/>
            <a:ext cx="8520600" cy="623400"/>
          </a:xfrm>
        </p:spPr>
        <p:txBody>
          <a:bodyPr spcFirstLastPara="1" wrap="square" lIns="91425" tIns="91425" rIns="91425" bIns="91425" anchor="b" anchorCtr="0">
            <a:normAutofit fontScale="90000"/>
          </a:bodyPr>
          <a:lstStyle/>
          <a:p>
            <a:r>
              <a:rPr lang="en-US" dirty="0"/>
              <a:t>Illustration of a “peanut butter sandwich”</a:t>
            </a:r>
          </a:p>
        </p:txBody>
      </p:sp>
      <p:pic>
        <p:nvPicPr>
          <p:cNvPr id="111" name="Google Shape;111;g3d8b96eb175_0_18" descr="AI-generated illustration of a jar of peanut butter between two slices of bread, sitting on a classroom desk"/>
          <p:cNvPicPr preferRelativeResize="0"/>
          <p:nvPr/>
        </p:nvPicPr>
        <p:blipFill>
          <a:blip r:embed="rId3">
            <a:alphaModFix/>
          </a:blip>
          <a:stretch>
            <a:fillRect/>
          </a:stretch>
        </p:blipFill>
        <p:spPr>
          <a:xfrm>
            <a:off x="1636975" y="170475"/>
            <a:ext cx="5824952" cy="4368726"/>
          </a:xfrm>
          <a:prstGeom prst="rect">
            <a:avLst/>
          </a:prstGeom>
          <a:noFill/>
          <a:ln>
            <a:noFill/>
          </a:ln>
        </p:spPr>
      </p:pic>
      <p:sp>
        <p:nvSpPr>
          <p:cNvPr id="112" name="Google Shape;112;g3d8b96eb175_0_18"/>
          <p:cNvSpPr txBox="1">
            <a:spLocks/>
          </p:cNvSpPr>
          <p:nvPr/>
        </p:nvSpPr>
        <p:spPr>
          <a:xfrm>
            <a:off x="1592700" y="4539200"/>
            <a:ext cx="5958600" cy="431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chemeClr val="dk2"/>
                </a:solidFill>
                <a:effectLst/>
                <a:uLnTx/>
                <a:uFillTx/>
                <a:latin typeface="Calibri"/>
                <a:ea typeface="Calibri"/>
                <a:cs typeface="Calibri"/>
                <a:sym typeface="Calibri"/>
              </a:rPr>
              <a:t>This image was AI-generated using GPT-5.2</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d8b96eb175_0_3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Principles and Tips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d8b96eb175_0_3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Be Specific</a:t>
            </a:r>
            <a:endParaRPr/>
          </a:p>
        </p:txBody>
      </p:sp>
      <p:sp>
        <p:nvSpPr>
          <p:cNvPr id="125" name="Google Shape;125;g3d8b96eb175_0_3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AI has no understanding of cultural or institutional knowledge.</a:t>
            </a:r>
            <a:endParaRPr/>
          </a:p>
          <a:p>
            <a:pPr marL="457200" lvl="0" indent="-381000" algn="l" rtl="0">
              <a:spcBef>
                <a:spcPts val="0"/>
              </a:spcBef>
              <a:spcAft>
                <a:spcPts val="0"/>
              </a:spcAft>
              <a:buSzPts val="2400"/>
              <a:buChar char="•"/>
            </a:pPr>
            <a:r>
              <a:rPr lang="en-US"/>
              <a:t>A good prompt is like a reference interview in reverse: provide enough information to help the tool produce what you need.</a:t>
            </a:r>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1906</Words>
  <Application>Microsoft Office PowerPoint</Application>
  <PresentationFormat>On-screen Show (16:9)</PresentationFormat>
  <Paragraphs>161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Arial</vt:lpstr>
      <vt:lpstr>Raleway</vt:lpstr>
      <vt:lpstr>Plum</vt:lpstr>
      <vt:lpstr>Prompt Engineering</vt:lpstr>
      <vt:lpstr>What is prompting?</vt:lpstr>
      <vt:lpstr>Making the Implicit Explicit</vt:lpstr>
      <vt:lpstr>Humans Have Context</vt:lpstr>
      <vt:lpstr>Bots Don’t</vt:lpstr>
      <vt:lpstr>Writing How-Tos for a Martian</vt:lpstr>
      <vt:lpstr>Illustration of a “peanut butter sandwich”</vt:lpstr>
      <vt:lpstr>Principles and Tips</vt:lpstr>
      <vt:lpstr>Be Specific</vt:lpstr>
      <vt:lpstr>Prompt Foundations</vt:lpstr>
      <vt:lpstr>Provide Context</vt:lpstr>
      <vt:lpstr>Define Format and Style</vt:lpstr>
      <vt:lpstr>Assign a Persona or Role</vt:lpstr>
      <vt:lpstr>The Power of “I Don’t Know”</vt:lpstr>
      <vt:lpstr>Frameworks</vt:lpstr>
      <vt:lpstr>Getting Started with Frameworks</vt:lpstr>
      <vt:lpstr>TRACI and CREATE</vt:lpstr>
      <vt:lpstr>RISEN</vt:lpstr>
      <vt:lpstr>CLEAR</vt:lpstr>
      <vt:lpstr>CRISPE</vt:lpstr>
      <vt:lpstr>Common Elements</vt:lpstr>
      <vt:lpstr>Troubleshooting</vt:lpstr>
      <vt:lpstr>Add Guardrails</vt:lpstr>
      <vt:lpstr>“Chain-of-Thought”</vt:lpstr>
      <vt:lpstr>Break Up Complex Tasks</vt:lpstr>
      <vt:lpstr>Flip the Script</vt:lpstr>
      <vt:lpstr>Meta-Prompting</vt:lpstr>
      <vt:lpstr>Caveats</vt:lpstr>
      <vt:lpstr>Practice and Further Reading</vt:lpstr>
      <vt:lpstr>Practice Scenarios</vt:lpstr>
      <vt:lpstr>Resources: Articles</vt:lpstr>
      <vt:lpstr>Resources: Tutorials and Courses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Orbis Cascade</dc:creator>
  <cp:lastModifiedBy>Orbis Cascade</cp:lastModifiedBy>
  <cp:revision>3</cp:revision>
  <dcterms:modified xsi:type="dcterms:W3CDTF">2026-04-24T15:06:12Z</dcterms:modified>
</cp:coreProperties>
</file>