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Raleway" pitchFamily="2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g64G61rQCEmXC8t7HFIUp6rf1k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104" d="100"/>
          <a:sy n="104" d="100"/>
        </p:scale>
        <p:origin x="108" y="474"/>
      </p:cViewPr>
      <p:guideLst/>
    </p:cSldViewPr>
  </p:slideViewPr>
  <p:outlineViewPr>
    <p:cViewPr>
      <p:scale>
        <a:sx n="33" d="100"/>
        <a:sy n="33" d="100"/>
      </p:scale>
      <p:origin x="0" y="-13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9" name="Google Shape;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" name="Google Shape;7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" name="Google Shape;8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8b9799bc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g3d8b9799bc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d8b9799bc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g3d8b9799bc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d8b9799bcc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3d8b9799bc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d8b9799bc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g3d8b9799bc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d8b9799bcc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2" name="Google Shape;112;g3d8b9799bcc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8f6cd4a1a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9" name="Google Shape;119;g3d8f6cd4a1a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0" name="Google Shape;120;g3d8f6cd4a1a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5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8" name="Google Shape;18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26575" y="354575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5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Font typeface="Arial"/>
              <a:buNone/>
              <a:defRPr sz="1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t>xx%</a:t>
            </a: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26575" y="354575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Font typeface="Arial"/>
              <a:buChar char="•"/>
              <a:defRPr sz="2400" b="0" i="0" u="none" strike="noStrike" cap="none"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000"/>
              <a:buFont typeface="Arial"/>
              <a:buChar char="–"/>
              <a:defRPr sz="20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000"/>
              <a:buFont typeface="Arial"/>
              <a:buChar char="•"/>
              <a:defRPr sz="20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–"/>
              <a:defRPr sz="20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»"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•"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•"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•"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800"/>
              <a:buFont typeface="Arial"/>
              <a:buChar char="•"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3" name="Google Shape;33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26575" y="3545750"/>
            <a:ext cx="11430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52;p13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uncil.science/our-work/ai-disclosure-in-research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docs.google.com/document/d/1J8gxndzy-qLvCBbXSQrqbRveB_0_piZZcxfcrmqyNkY/edit?usp=sharing" TargetMode="External"/><Relationship Id="rId4" Type="http://schemas.openxmlformats.org/officeDocument/2006/relationships/hyperlink" Target="https://aidframework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/>
          <p:cNvSpPr txBox="1">
            <a:spLocks noGrp="1"/>
          </p:cNvSpPr>
          <p:nvPr>
            <p:ph type="ctrTitle"/>
          </p:nvPr>
        </p:nvSpPr>
        <p:spPr>
          <a:xfrm>
            <a:off x="371050" y="546252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AI and Ethics</a:t>
            </a:r>
            <a:endParaRPr dirty="0"/>
          </a:p>
        </p:txBody>
      </p:sp>
      <p:sp>
        <p:nvSpPr>
          <p:cNvPr id="72" name="Google Shape;72;p1"/>
          <p:cNvSpPr txBox="1">
            <a:spLocks noGrp="1"/>
          </p:cNvSpPr>
          <p:nvPr>
            <p:ph type="subTitle" idx="1"/>
          </p:nvPr>
        </p:nvSpPr>
        <p:spPr>
          <a:xfrm>
            <a:off x="371050" y="2764150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Shannon Kealey, Willamette University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Jason Cabaniss, Seattle University</a:t>
            </a:r>
            <a:endParaRPr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</a:pPr>
            <a:r>
              <a:rPr lang="en-US">
                <a:solidFill>
                  <a:schemeClr val="lt1"/>
                </a:solidFill>
              </a:rPr>
              <a:t>April 24, 2026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"/>
          <p:cNvSpPr txBox="1">
            <a:spLocks noGrp="1"/>
          </p:cNvSpPr>
          <p:nvPr>
            <p:ph type="title"/>
          </p:nvPr>
        </p:nvSpPr>
        <p:spPr>
          <a:xfrm>
            <a:off x="424700" y="399325"/>
            <a:ext cx="5604000" cy="81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90"/>
              <a:buFont typeface="Arial"/>
              <a:buNone/>
            </a:pPr>
            <a:r>
              <a:rPr lang="en-US" sz="3020" b="0">
                <a:latin typeface="Arial"/>
                <a:ea typeface="Arial"/>
                <a:cs typeface="Arial"/>
                <a:sym typeface="Arial"/>
              </a:rPr>
              <a:t>In this section:</a:t>
            </a:r>
            <a:endParaRPr sz="5000"/>
          </a:p>
        </p:txBody>
      </p:sp>
      <p:sp>
        <p:nvSpPr>
          <p:cNvPr id="79" name="Google Shape;79;p2"/>
          <p:cNvSpPr txBox="1"/>
          <p:nvPr/>
        </p:nvSpPr>
        <p:spPr>
          <a:xfrm>
            <a:off x="518525" y="1245650"/>
            <a:ext cx="6776400" cy="34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lang="en-US" sz="2700">
                <a:solidFill>
                  <a:schemeClr val="lt1"/>
                </a:solidFill>
              </a:rPr>
              <a:t>Privacy</a:t>
            </a:r>
            <a:endParaRPr sz="2700">
              <a:solidFill>
                <a:schemeClr val="lt1"/>
              </a:solidFill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lang="en-US" sz="2700">
                <a:solidFill>
                  <a:schemeClr val="lt1"/>
                </a:solidFill>
              </a:rPr>
              <a:t>Environmental Impact</a:t>
            </a:r>
            <a:endParaRPr sz="2700">
              <a:solidFill>
                <a:schemeClr val="lt1"/>
              </a:solidFill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lang="en-US" sz="2700">
                <a:solidFill>
                  <a:schemeClr val="lt1"/>
                </a:solidFill>
              </a:rPr>
              <a:t>Bias</a:t>
            </a:r>
            <a:endParaRPr sz="2700">
              <a:solidFill>
                <a:schemeClr val="lt1"/>
              </a:solidFill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lang="en-US" sz="2700">
                <a:solidFill>
                  <a:schemeClr val="lt1"/>
                </a:solidFill>
              </a:rPr>
              <a:t>Copyright</a:t>
            </a:r>
            <a:endParaRPr sz="2700">
              <a:solidFill>
                <a:schemeClr val="lt1"/>
              </a:solidFill>
            </a:endParaRPr>
          </a:p>
          <a:p>
            <a:pPr marL="457200" lvl="0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lang="en-US" sz="2700">
                <a:solidFill>
                  <a:schemeClr val="lt1"/>
                </a:solidFill>
              </a:rPr>
              <a:t>Disclosure/Transparency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AI and Privacy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3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Things to consider:</a:t>
            </a:r>
            <a:endParaRPr sz="2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What data are companies using to train their AI models?</a:t>
            </a:r>
            <a:endParaRPr sz="2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○"/>
            </a:pPr>
            <a:r>
              <a:rPr lang="en-US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AI and privacy in the news</a:t>
            </a:r>
            <a:endParaRPr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AI integration into operating systems:</a:t>
            </a:r>
            <a:endParaRPr sz="2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Impact on encrypted apps and any app with personal data/login information.</a:t>
            </a:r>
            <a:endParaRPr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Char char="●"/>
            </a:pPr>
            <a:r>
              <a:rPr lang="en-US"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libraries:</a:t>
            </a:r>
            <a:endParaRPr sz="20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Monitor license agreements and documentation.</a:t>
            </a:r>
            <a:endParaRPr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lvl="2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Is the AI model training on user prompts? What happens to user data?</a:t>
            </a:r>
            <a:endParaRPr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Gather staff feedback and make collective decisions on new tools.</a:t>
            </a:r>
            <a:endParaRPr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</a:pPr>
            <a:r>
              <a:rPr lang="en-US" sz="16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Opt out options</a:t>
            </a:r>
            <a:endParaRPr sz="16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8b9799bcc_0_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AI’s Environmental Impact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g3d8b9799bcc_0_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•"/>
            </a:pPr>
            <a:r>
              <a:rPr lang="en-US" sz="2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Chip manufacturing</a:t>
            </a:r>
            <a:endParaRPr sz="2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</a:pPr>
            <a:r>
              <a:rPr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Frequency of chip replacement</a:t>
            </a: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•"/>
            </a:pPr>
            <a:r>
              <a:rPr lang="en-US" sz="2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Data Centers</a:t>
            </a:r>
            <a:endParaRPr sz="2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</a:pPr>
            <a:r>
              <a:rPr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Use of potable water</a:t>
            </a: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lvl="1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–"/>
            </a:pPr>
            <a:r>
              <a:rPr lang="en-US" sz="1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Use of electricity</a:t>
            </a:r>
            <a:endParaRPr sz="18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•"/>
            </a:pPr>
            <a:r>
              <a:rPr lang="en-US" sz="2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Energy usage per prompt (text, image, and video)</a:t>
            </a:r>
            <a:endParaRPr sz="2200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•"/>
            </a:pPr>
            <a:r>
              <a:rPr lang="en-US" sz="22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Considerations for libraries?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8b9799bcc_0_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AI and Bias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g3d8b9799bcc_0_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Generative AI tools have significant biases - including racism and sexism - hard-coded into their algorithms and source data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Opaque, “black box” nature of most AI makes it impossible to directly examine their code and data for bias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Bias must be evaluated indirectly by analyzing outputs generated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Scholars such as Dr. Safiya Noble, Dr. Joy Buolamwini, and Dr. Tiera Tanksley have published and presented extensive research on bias in AI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8b9799bcc_0_1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AI and Copyright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3d8b9799bcc_0_1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Lawsuits over legislation - Generative AI Copyright Disclosure Act of 2024 has not advanced past the initial committee stage in Congress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r>
              <a:rPr lang="en-US" b="1"/>
              <a:t>Cases to watch </a:t>
            </a:r>
            <a:endParaRPr b="1"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New York Times v Microsoft &amp; OpenAI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Authors Guild v. OpenAI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Andersen, et al. v. Stability AI, Midjourney, and DeviantArt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Nielsen’s Gracenote v. OpenAI (filed March 2026)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8b9799bcc_0_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Transparency</a:t>
            </a: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3d8b9799bcc_0_16"/>
          <p:cNvSpPr txBox="1">
            <a:spLocks noGrp="1"/>
          </p:cNvSpPr>
          <p:nvPr>
            <p:ph type="body" idx="1"/>
          </p:nvPr>
        </p:nvSpPr>
        <p:spPr>
          <a:xfrm>
            <a:off x="457200" y="1063375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Journal publishers, scholarly societies, and many academic institutions call for transparency around gen AI use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Promoting the only known published discipline / publisher-agnostic framework for AI Disclosure: AID Framework by Kari Weaver</a:t>
            </a:r>
            <a:endParaRPr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European Council of Research Integrity adoption as international standard - see </a:t>
            </a:r>
            <a:r>
              <a:rPr lang="en-US" sz="2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https://council.science/our-work/ai-disclosure-in-research/</a:t>
            </a:r>
            <a:endParaRPr sz="3400"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AID statement builder:</a:t>
            </a:r>
            <a:r>
              <a:rPr lang="en-US" sz="3200"/>
              <a:t> </a:t>
            </a:r>
            <a:r>
              <a:rPr lang="en-US" sz="19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https://aidframework.org/</a:t>
            </a:r>
            <a:endParaRPr sz="3200"/>
          </a:p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 u="sng">
                <a:solidFill>
                  <a:schemeClr val="hlink"/>
                </a:solidFill>
                <a:hlinkClick r:id="rId5"/>
              </a:rPr>
              <a:t>Exercise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8b9799bcc_0_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Slide Title</a:t>
            </a:r>
            <a:endParaRPr sz="4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3d8b9799bcc_0_2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Slide contents</a:t>
            </a:r>
            <a:endParaRPr/>
          </a:p>
        </p:txBody>
      </p:sp>
      <p:pic>
        <p:nvPicPr>
          <p:cNvPr id="116" name="Google Shape;116;g3d8b9799bcc_0_21" descr="Prompt: &quot;hi there, I need to create an annotated bibliography for an English research methods course. I'm supposed to use humanities research methods for my topic, but my topic is a social sciences topic - specifically the relationship between LGBTQ identities and housing insecurity in Salem, OR. Can you help me find sources for my paper?&quot;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420"/>
            <a:ext cx="9143999" cy="51246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d8f6cd4a1a_0_7"/>
          <p:cNvSpPr txBox="1">
            <a:spLocks noGrp="1"/>
          </p:cNvSpPr>
          <p:nvPr>
            <p:ph type="title" idx="4294967295"/>
          </p:nvPr>
        </p:nvSpPr>
        <p:spPr>
          <a:xfrm>
            <a:off x="567550" y="1588875"/>
            <a:ext cx="6776400" cy="28239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91425" rIns="91425" bIns="9142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6900" b="0" i="1" u="none" strike="noStrike" kern="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Thank you!</a:t>
            </a:r>
            <a:endParaRPr kumimoji="0" lang="en-US" sz="6000" b="0" i="1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366</Words>
  <Application>Microsoft Office PowerPoint</Application>
  <PresentationFormat>On-screen Show (16:9)</PresentationFormat>
  <Paragraphs>52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Raleway</vt:lpstr>
      <vt:lpstr>Calibri</vt:lpstr>
      <vt:lpstr>Plum</vt:lpstr>
      <vt:lpstr>AI and Ethics</vt:lpstr>
      <vt:lpstr>In this section:</vt:lpstr>
      <vt:lpstr>AI and Privacy</vt:lpstr>
      <vt:lpstr>AI’s Environmental Impact</vt:lpstr>
      <vt:lpstr>AI and Bias</vt:lpstr>
      <vt:lpstr>AI and Copyright</vt:lpstr>
      <vt:lpstr>Transparency</vt:lpstr>
      <vt:lpstr>Slide Title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Orbis Cascade</cp:lastModifiedBy>
  <cp:revision>1</cp:revision>
  <dcterms:modified xsi:type="dcterms:W3CDTF">2026-04-27T14:58:25Z</dcterms:modified>
</cp:coreProperties>
</file>