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jkwCAiKTlgXXSYr+eGmeBv/fKDs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180"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d8e1a0f10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d8e1a0f10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d4e61aa33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g3d4e61aa33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3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agepub.com/explore-our-content/press-office/press-releases/2025/05/20/new-technology-from-sage-report-explores-librarian-leadership-in-the-age-of-ai"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145/3706598.3713778"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insidehighered.com/news/tech-innovation/artificial-intelligence/2025/04/21/half-colleges-dont-grant-students-acces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ublications.arl.org/rli299/3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thesustainableagency.com/blog/environmental-impact-of-generative-ai/"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gao.gov/assets/gao-25-107172.pdf" TargetMode="External"/><Relationship Id="rId5" Type="http://schemas.openxmlformats.org/officeDocument/2006/relationships/image" Target="../media/image8.png"/><Relationship Id="rId4" Type="http://schemas.openxmlformats.org/officeDocument/2006/relationships/hyperlink" Target="https://www.theguardian.com/technology/2025/dec/18/2025-ai-boom-huge-co2-emissions-use-water-research-find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cnn.com/2025/11/06/us/openai-chatgpt-suicide-lawsuit-invs-vi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moltbook.com/m/crustafarianism" TargetMode="External"/><Relationship Id="rId5" Type="http://schemas.openxmlformats.org/officeDocument/2006/relationships/hyperlink" Target="https://rotalabs.ai/blog/moltbook-agent-trust-dynamics-attack-surfaces/" TargetMode="External"/><Relationship Id="rId4" Type="http://schemas.openxmlformats.org/officeDocument/2006/relationships/hyperlink" Target="https://www.theatlantic.com/technology/2026/02/what-is-moltbook/68588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cagle.com/cartoonist/dave-whamond/2026/04/21/306801/the-ai-replacement-theory" TargetMode="External"/><Relationship Id="rId4" Type="http://schemas.openxmlformats.org/officeDocument/2006/relationships/hyperlink" Target="https://cagle.com/cartoonist/john-darkow/2026/04/20/306769/the-coming-extinc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jobs.charlestoncareers.org/companies/college-of-charleston/jobs/51836717-artificial-intelligence-libraria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m365.cloud.microsoft/cha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vinfo.gov/content/pkg/FR-2019-02-14/pdf/2019-02544.pdf" TargetMode="External"/><Relationship Id="rId7" Type="http://schemas.openxmlformats.org/officeDocument/2006/relationships/hyperlink" Target="http://ai.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federalregister.gov/documents/2023/11/01/2023-24283/safe-secure-and-trustworthy-development-and-use-of-artificial-intelligence" TargetMode="External"/><Relationship Id="rId5" Type="http://schemas.openxmlformats.org/officeDocument/2006/relationships/hyperlink" Target="https://www.ed.gov/sites/ed/files/documents/ai-report/ai-report.pdf" TargetMode="External"/><Relationship Id="rId4" Type="http://schemas.openxmlformats.org/officeDocument/2006/relationships/hyperlink" Target="https://www.govinfo.gov/content/pkg/GOVPUB-PREX23-PURL-gpo193638/pdf/GOVPUB-PREX23-PURL-gpo193638.pd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nature.com/nature-portfolio/editorial-policies/ai" TargetMode="External"/><Relationship Id="rId3" Type="http://schemas.openxmlformats.org/officeDocument/2006/relationships/hyperlink" Target="https://app.leg.wa.gov/billsummary?Year=2025&amp;BillNumber=2225" TargetMode="External"/><Relationship Id="rId7" Type="http://schemas.openxmlformats.org/officeDocument/2006/relationships/hyperlink" Target="https://clarivate.com/ai/#principle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aaup.org/sites/default/files/2025-07/TREP-Artificial-Intelligence-and-Academic-Professions.pdf" TargetMode="External"/><Relationship Id="rId5" Type="http://schemas.openxmlformats.org/officeDocument/2006/relationships/hyperlink" Target="https://app.leg.wa.gov/billsummary?BillNumber=1170&amp;Initiative=false&amp;Year=2025" TargetMode="External"/><Relationship Id="rId4" Type="http://schemas.openxmlformats.org/officeDocument/2006/relationships/hyperlink" Target="https://app.leg.wa.gov/billsummary?BillNumber=1205&amp;Year=2025"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arl.org/wp-content/uploads/2024/04/Research-Libraries-Guiding-Principles-for-Artificial-Intelligence.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icolc.net/statements/icolc-statement-ai-licensing" TargetMode="External"/><Relationship Id="rId4" Type="http://schemas.openxmlformats.org/officeDocument/2006/relationships/hyperlink" Target="https://digital.library.unt.edu/explore/collections/AIP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doi.org/10.5860/crln.84.3.99" TargetMode="Externa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lawreview.uchicago.edu/online-archive/plagiarism-copyright-and-ai"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retractionwatch.com/2025/06/30/springer-nature-book-on-machine-learning-is-full-of-made-up-citations/" TargetMode="External"/><Relationship Id="rId5" Type="http://schemas.openxmlformats.org/officeDocument/2006/relationships/image" Target="../media/image21.png"/><Relationship Id="rId4" Type="http://schemas.openxmlformats.org/officeDocument/2006/relationships/hyperlink" Target="https://link.springer.com/book/10.1007/978-3-030-16800-1"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chat.openai.com/chat" TargetMode="External"/><Relationship Id="rId3" Type="http://schemas.openxmlformats.org/officeDocument/2006/relationships/hyperlink" Target="https://apastyle.apa.org/blog/cite-generative-ai-references" TargetMode="External"/><Relationship Id="rId7" Type="http://schemas.openxmlformats.org/officeDocument/2006/relationships/hyperlink" Target="https://www.chicagomanualofstyle.org/qanda/data/faq/topics/Documentation/faq0422.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chatgpt.com/share/66f1b0a0-d704-8000-be9a-85f53c850607" TargetMode="External"/><Relationship Id="rId5" Type="http://schemas.openxmlformats.org/officeDocument/2006/relationships/hyperlink" Target="https://style.mla.org/citing-generative-ai-updated-revised/" TargetMode="External"/><Relationship Id="rId10" Type="http://schemas.openxmlformats.org/officeDocument/2006/relationships/hyperlink" Target="https://aidframework.org/" TargetMode="External"/><Relationship Id="rId4" Type="http://schemas.openxmlformats.org/officeDocument/2006/relationships/hyperlink" Target="https://claude.ai/share/329173b2-ec93-4663-ac68-4f65ea4f166d" TargetMode="External"/><Relationship Id="rId9" Type="http://schemas.openxmlformats.org/officeDocument/2006/relationships/hyperlink" Target="https://crln.acrl.org/index.php/crlnews/article/view/26548/3448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spreadsheets/d/1jCYG2dT5qLGQOwL7YN8zvLwRdooAC3oLg6J1LunfPQE/edit?gid=0#gid=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s://publications.arl.org/rli299/37"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github.orbiscascade.org/generative-ai/challenges" TargetMode="External"/><Relationship Id="rId5" Type="http://schemas.openxmlformats.org/officeDocument/2006/relationships/hyperlink" Target="https://docs.google.com/document/d/1GtBbVf26tVbLKM2YjBwN_VeZHXWk2ynzNMyZ5TNtiRg/edit?tab=t.0" TargetMode="External"/><Relationship Id="rId4" Type="http://schemas.openxmlformats.org/officeDocument/2006/relationships/hyperlink" Target="https://docs.google.com/document/d/12SnmUSxCcFm3_1KQqLTKAESXnYZc_4gQuesTEJBx_9o/edit?tab=t.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arxiv.org/abs/2302.0433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link.springer.com/article/10.1007/s13347-014-0156-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frontiersin.org/journals/psychology/articles/10.3389/fpsyg.2025.1732837/full" TargetMode="External"/><Relationship Id="rId4" Type="http://schemas.openxmlformats.org/officeDocument/2006/relationships/hyperlink" Target="https://www.mdpi.com/2075-4698/15/1/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Clr>
                <a:schemeClr val="dk1"/>
              </a:buClr>
              <a:buSzPts val="990"/>
              <a:buFont typeface="Arial"/>
              <a:buNone/>
            </a:pPr>
            <a:r>
              <a:rPr lang="en" sz="3880" b="1">
                <a:solidFill>
                  <a:schemeClr val="lt1"/>
                </a:solidFill>
              </a:rPr>
              <a:t>Challenges: Problems and Limitations of AI-Generated Output</a:t>
            </a:r>
            <a:endParaRPr sz="3880" b="1">
              <a:solidFill>
                <a:schemeClr val="lt1"/>
              </a:solidFill>
            </a:endParaRPr>
          </a:p>
          <a:p>
            <a:pPr marL="0" lvl="0" indent="0" algn="ctr" rtl="0">
              <a:lnSpc>
                <a:spcPct val="100000"/>
              </a:lnSpc>
              <a:spcBef>
                <a:spcPts val="0"/>
              </a:spcBef>
              <a:spcAft>
                <a:spcPts val="0"/>
              </a:spcAft>
              <a:buSzPts val="5200"/>
              <a:buNone/>
            </a:pPr>
            <a:endParaRPr/>
          </a:p>
        </p:txBody>
      </p:sp>
      <p:sp>
        <p:nvSpPr>
          <p:cNvPr id="55" name="Google Shape;55;p1"/>
          <p:cNvSpPr txBox="1">
            <a:spLocks noGrp="1"/>
          </p:cNvSpPr>
          <p:nvPr>
            <p:ph type="subTitle" idx="1"/>
          </p:nvPr>
        </p:nvSpPr>
        <p:spPr>
          <a:xfrm>
            <a:off x="311700" y="2309775"/>
            <a:ext cx="8520600" cy="2288400"/>
          </a:xfrm>
          <a:prstGeom prst="rect">
            <a:avLst/>
          </a:prstGeom>
          <a:noFill/>
          <a:ln>
            <a:noFill/>
          </a:ln>
        </p:spPr>
        <p:txBody>
          <a:bodyPr spcFirstLastPara="1" wrap="square" lIns="91425" tIns="91425" rIns="91425" bIns="91425" anchor="t" anchorCtr="0">
            <a:normAutofit lnSpcReduction="10000"/>
          </a:bodyPr>
          <a:lstStyle/>
          <a:p>
            <a:pPr marL="0" lvl="0" indent="0" algn="ctr" rtl="0">
              <a:lnSpc>
                <a:spcPct val="115000"/>
              </a:lnSpc>
              <a:spcBef>
                <a:spcPts val="0"/>
              </a:spcBef>
              <a:spcAft>
                <a:spcPts val="0"/>
              </a:spcAft>
              <a:buClr>
                <a:schemeClr val="dk1"/>
              </a:buClr>
              <a:buSzPts val="1100"/>
              <a:buFont typeface="Arial"/>
              <a:buNone/>
            </a:pPr>
            <a:r>
              <a:rPr lang="en" sz="1850" b="1">
                <a:solidFill>
                  <a:schemeClr val="lt1"/>
                </a:solidFill>
              </a:rPr>
              <a:t>Orbis Cascade Alliance, Generative AI Training Project Group (GAITPG)</a:t>
            </a:r>
            <a:endParaRPr sz="1850" b="1">
              <a:solidFill>
                <a:schemeClr val="lt1"/>
              </a:solidFill>
            </a:endParaRPr>
          </a:p>
          <a:p>
            <a:pPr marL="0" lvl="0" indent="0" algn="l" rtl="0">
              <a:lnSpc>
                <a:spcPct val="100000"/>
              </a:lnSpc>
              <a:spcBef>
                <a:spcPts val="0"/>
              </a:spcBef>
              <a:spcAft>
                <a:spcPts val="0"/>
              </a:spcAft>
              <a:buClr>
                <a:schemeClr val="dk1"/>
              </a:buClr>
              <a:buSzPts val="1100"/>
              <a:buFont typeface="Arial"/>
              <a:buNone/>
            </a:pPr>
            <a:endParaRPr sz="1800">
              <a:solidFill>
                <a:schemeClr val="lt1"/>
              </a:solidFill>
            </a:endParaRPr>
          </a:p>
          <a:p>
            <a:pPr marL="0" lvl="0" indent="0" algn="ctr" rtl="0">
              <a:lnSpc>
                <a:spcPct val="100000"/>
              </a:lnSpc>
              <a:spcBef>
                <a:spcPts val="0"/>
              </a:spcBef>
              <a:spcAft>
                <a:spcPts val="0"/>
              </a:spcAft>
              <a:buClr>
                <a:schemeClr val="dk1"/>
              </a:buClr>
              <a:buSzPts val="1100"/>
              <a:buFont typeface="Arial"/>
              <a:buNone/>
            </a:pPr>
            <a:r>
              <a:rPr lang="en" sz="1800" b="1">
                <a:solidFill>
                  <a:schemeClr val="lt1"/>
                </a:solidFill>
              </a:rPr>
              <a:t>Jaclyn Parrott</a:t>
            </a:r>
            <a:r>
              <a:rPr lang="en" sz="1800">
                <a:solidFill>
                  <a:schemeClr val="lt1"/>
                </a:solidFill>
              </a:rPr>
              <a:t>, Collection Management Librarian &amp; Religious Studies Librarian Eastern Washington University</a:t>
            </a:r>
            <a:endParaRPr sz="1800">
              <a:solidFill>
                <a:schemeClr val="lt1"/>
              </a:solidFill>
            </a:endParaRPr>
          </a:p>
          <a:p>
            <a:pPr marL="0" lvl="0" indent="0" algn="ctr" rtl="0">
              <a:lnSpc>
                <a:spcPct val="100000"/>
              </a:lnSpc>
              <a:spcBef>
                <a:spcPts val="0"/>
              </a:spcBef>
              <a:spcAft>
                <a:spcPts val="0"/>
              </a:spcAft>
              <a:buClr>
                <a:schemeClr val="dk1"/>
              </a:buClr>
              <a:buSzPts val="1100"/>
              <a:buFont typeface="Arial"/>
              <a:buNone/>
            </a:pPr>
            <a:r>
              <a:rPr lang="en" sz="1800" b="1">
                <a:solidFill>
                  <a:schemeClr val="lt1"/>
                </a:solidFill>
              </a:rPr>
              <a:t>David Carson</a:t>
            </a:r>
            <a:r>
              <a:rPr lang="en" sz="1800">
                <a:solidFill>
                  <a:schemeClr val="lt1"/>
                </a:solidFill>
              </a:rPr>
              <a:t>, Health Sciences Education &amp; Research Librarian</a:t>
            </a:r>
            <a:endParaRPr sz="1800">
              <a:solidFill>
                <a:schemeClr val="lt1"/>
              </a:solidFill>
            </a:endParaRPr>
          </a:p>
          <a:p>
            <a:pPr marL="0" lvl="0" indent="0" algn="ctr" rtl="0">
              <a:lnSpc>
                <a:spcPct val="100000"/>
              </a:lnSpc>
              <a:spcBef>
                <a:spcPts val="0"/>
              </a:spcBef>
              <a:spcAft>
                <a:spcPts val="0"/>
              </a:spcAft>
              <a:buClr>
                <a:schemeClr val="dk1"/>
              </a:buClr>
              <a:buSzPts val="1100"/>
              <a:buFont typeface="Arial"/>
              <a:buNone/>
            </a:pPr>
            <a:r>
              <a:rPr lang="en" sz="1800">
                <a:solidFill>
                  <a:schemeClr val="lt1"/>
                </a:solidFill>
              </a:rPr>
              <a:t>Oregon Health &amp; Science University </a:t>
            </a:r>
            <a:endParaRPr sz="1800">
              <a:solidFill>
                <a:schemeClr val="lt1"/>
              </a:solidFill>
            </a:endParaRPr>
          </a:p>
          <a:p>
            <a:pPr marL="0" lvl="0" indent="0" algn="ctr" rtl="0">
              <a:lnSpc>
                <a:spcPct val="100000"/>
              </a:lnSpc>
              <a:spcBef>
                <a:spcPts val="0"/>
              </a:spcBef>
              <a:spcAft>
                <a:spcPts val="0"/>
              </a:spcAft>
              <a:buClr>
                <a:schemeClr val="dk1"/>
              </a:buClr>
              <a:buSzPts val="1100"/>
              <a:buFont typeface="Arial"/>
              <a:buNone/>
            </a:pPr>
            <a:endParaRPr sz="1800">
              <a:solidFill>
                <a:schemeClr val="lt1"/>
              </a:solidFill>
            </a:endParaRPr>
          </a:p>
          <a:p>
            <a:pPr marL="0" lvl="0" indent="0" algn="ctr" rtl="0">
              <a:lnSpc>
                <a:spcPct val="100000"/>
              </a:lnSpc>
              <a:spcBef>
                <a:spcPts val="0"/>
              </a:spcBef>
              <a:spcAft>
                <a:spcPts val="0"/>
              </a:spcAft>
              <a:buClr>
                <a:schemeClr val="dk1"/>
              </a:buClr>
              <a:buSzPts val="1100"/>
              <a:buFont typeface="Arial"/>
              <a:buNone/>
            </a:pPr>
            <a:r>
              <a:rPr lang="en" sz="1800" b="1">
                <a:solidFill>
                  <a:schemeClr val="lt1"/>
                </a:solidFill>
              </a:rPr>
              <a:t>April 24, 2026</a:t>
            </a:r>
            <a:endParaRPr sz="1800" b="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020" b="1">
                <a:solidFill>
                  <a:schemeClr val="lt1"/>
                </a:solidFill>
              </a:rPr>
              <a:t>AI Competency and University Students </a:t>
            </a:r>
            <a:endParaRPr sz="3020" b="1">
              <a:solidFill>
                <a:schemeClr val="lt1"/>
              </a:solidFill>
            </a:endParaRPr>
          </a:p>
        </p:txBody>
      </p:sp>
      <p:sp>
        <p:nvSpPr>
          <p:cNvPr id="117" name="Google Shape;117;p30"/>
          <p:cNvSpPr txBox="1">
            <a:spLocks noGrp="1"/>
          </p:cNvSpPr>
          <p:nvPr>
            <p:ph type="body" idx="1"/>
          </p:nvPr>
        </p:nvSpPr>
        <p:spPr>
          <a:xfrm>
            <a:off x="311700" y="1152475"/>
            <a:ext cx="67527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lt1"/>
              </a:buClr>
              <a:buSzPts val="1800"/>
              <a:buChar char="●"/>
            </a:pPr>
            <a:r>
              <a:rPr lang="en">
                <a:solidFill>
                  <a:schemeClr val="lt1"/>
                </a:solidFill>
              </a:rPr>
              <a:t>In a 2025 survey (</a:t>
            </a:r>
            <a:r>
              <a:rPr lang="en" u="sng">
                <a:solidFill>
                  <a:schemeClr val="hlink"/>
                </a:solidFill>
                <a:hlinkClick r:id="rId3"/>
              </a:rPr>
              <a:t>Technology from Sage</a:t>
            </a:r>
            <a:r>
              <a:rPr lang="en">
                <a:solidFill>
                  <a:schemeClr val="lt1"/>
                </a:solidFill>
              </a:rPr>
              <a:t>), students reported using AI for simplifying tasks such as summarizing articles and proofreading</a:t>
            </a:r>
            <a:endParaRPr>
              <a:solidFill>
                <a:schemeClr val="lt1"/>
              </a:solidFill>
            </a:endParaRPr>
          </a:p>
          <a:p>
            <a:pPr marL="457200" lvl="0" indent="-342900" algn="l" rtl="0">
              <a:lnSpc>
                <a:spcPct val="115000"/>
              </a:lnSpc>
              <a:spcBef>
                <a:spcPts val="0"/>
              </a:spcBef>
              <a:spcAft>
                <a:spcPts val="0"/>
              </a:spcAft>
              <a:buClr>
                <a:schemeClr val="lt1"/>
              </a:buClr>
              <a:buSzPts val="1800"/>
              <a:buChar char="●"/>
            </a:pPr>
            <a:r>
              <a:rPr lang="en">
                <a:solidFill>
                  <a:schemeClr val="lt1"/>
                </a:solidFill>
              </a:rPr>
              <a:t>Students stated that uncertainty around academic integrity was a barrier to deeper engagement</a:t>
            </a:r>
            <a:endParaRPr>
              <a:solidFill>
                <a:schemeClr val="lt1"/>
              </a:solidFill>
            </a:endParaRPr>
          </a:p>
          <a:p>
            <a:pPr marL="457200" lvl="0" indent="-342900" algn="l" rtl="0">
              <a:lnSpc>
                <a:spcPct val="115000"/>
              </a:lnSpc>
              <a:spcBef>
                <a:spcPts val="0"/>
              </a:spcBef>
              <a:spcAft>
                <a:spcPts val="0"/>
              </a:spcAft>
              <a:buClr>
                <a:schemeClr val="lt1"/>
              </a:buClr>
              <a:buSzPts val="1800"/>
              <a:buChar char="●"/>
            </a:pPr>
            <a:r>
              <a:rPr lang="en">
                <a:solidFill>
                  <a:schemeClr val="lt1"/>
                </a:solidFill>
              </a:rPr>
              <a:t>Over half of students reported using AI tools like ChatGPT in their research, yet only 8% said they received support from librarians in using these tools</a:t>
            </a:r>
            <a:endParaRPr>
              <a:solidFill>
                <a:schemeClr val="lt1"/>
              </a:solidFill>
            </a:endParaRPr>
          </a:p>
          <a:p>
            <a:pPr marL="457200" lvl="0" indent="-342900" algn="l" rtl="0">
              <a:lnSpc>
                <a:spcPct val="115000"/>
              </a:lnSpc>
              <a:spcBef>
                <a:spcPts val="0"/>
              </a:spcBef>
              <a:spcAft>
                <a:spcPts val="0"/>
              </a:spcAft>
              <a:buClr>
                <a:schemeClr val="lt1"/>
              </a:buClr>
              <a:buSzPts val="1800"/>
              <a:buChar char="●"/>
            </a:pPr>
            <a:r>
              <a:rPr lang="en">
                <a:solidFill>
                  <a:schemeClr val="lt1"/>
                </a:solidFill>
              </a:rPr>
              <a:t>Only 17% reported they would turn to a librarian for assistance with generative AI and 27% of students said they wouldn't look to </a:t>
            </a:r>
            <a:r>
              <a:rPr lang="en" i="1">
                <a:solidFill>
                  <a:schemeClr val="lt1"/>
                </a:solidFill>
              </a:rPr>
              <a:t>anyone</a:t>
            </a:r>
            <a:r>
              <a:rPr lang="en">
                <a:solidFill>
                  <a:schemeClr val="lt1"/>
                </a:solidFill>
              </a:rPr>
              <a:t> at their institution for AI guidance</a:t>
            </a:r>
            <a:endParaRPr>
              <a:solidFill>
                <a:schemeClr val="lt1"/>
              </a:solidFill>
            </a:endParaRPr>
          </a:p>
          <a:p>
            <a:pPr marL="457200" lvl="0" indent="0" algn="l" rtl="0">
              <a:lnSpc>
                <a:spcPct val="115000"/>
              </a:lnSpc>
              <a:spcBef>
                <a:spcPts val="1200"/>
              </a:spcBef>
              <a:spcAft>
                <a:spcPts val="1200"/>
              </a:spcAft>
              <a:buSzPts val="1800"/>
              <a:buNone/>
            </a:pP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1"/>
        <p:cNvGrpSpPr/>
        <p:nvPr/>
      </p:nvGrpSpPr>
      <p:grpSpPr>
        <a:xfrm>
          <a:off x="0" y="0"/>
          <a:ext cx="0" cy="0"/>
          <a:chOff x="0" y="0"/>
          <a:chExt cx="0" cy="0"/>
        </a:xfrm>
      </p:grpSpPr>
      <p:sp>
        <p:nvSpPr>
          <p:cNvPr id="122" name="Google Shape;122;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90"/>
              <a:buFont typeface="Arial"/>
              <a:buNone/>
            </a:pPr>
            <a:r>
              <a:rPr lang="en" sz="3018" b="1">
                <a:solidFill>
                  <a:schemeClr val="lt1"/>
                </a:solidFill>
              </a:rPr>
              <a:t>Cognitive Offloading</a:t>
            </a:r>
            <a:endParaRPr sz="3018" b="1">
              <a:solidFill>
                <a:schemeClr val="lt1"/>
              </a:solidFill>
            </a:endParaRPr>
          </a:p>
          <a:p>
            <a:pPr marL="0" lvl="0" indent="0" algn="l" rtl="0">
              <a:lnSpc>
                <a:spcPct val="100000"/>
              </a:lnSpc>
              <a:spcBef>
                <a:spcPts val="0"/>
              </a:spcBef>
              <a:spcAft>
                <a:spcPts val="0"/>
              </a:spcAft>
              <a:buSzPts val="990"/>
              <a:buNone/>
            </a:pPr>
            <a:endParaRPr sz="2520"/>
          </a:p>
        </p:txBody>
      </p:sp>
      <p:sp>
        <p:nvSpPr>
          <p:cNvPr id="123" name="Google Shape;123;p31"/>
          <p:cNvSpPr txBox="1">
            <a:spLocks noGrp="1"/>
          </p:cNvSpPr>
          <p:nvPr>
            <p:ph type="body" idx="1"/>
          </p:nvPr>
        </p:nvSpPr>
        <p:spPr>
          <a:xfrm>
            <a:off x="311700" y="1152475"/>
            <a:ext cx="66543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42857"/>
              </a:lnSpc>
              <a:spcBef>
                <a:spcPts val="0"/>
              </a:spcBef>
              <a:spcAft>
                <a:spcPts val="0"/>
              </a:spcAft>
              <a:buClr>
                <a:schemeClr val="lt1"/>
              </a:buClr>
              <a:buSzPts val="1800"/>
              <a:buChar char="●"/>
            </a:pPr>
            <a:r>
              <a:rPr lang="en">
                <a:solidFill>
                  <a:schemeClr val="lt1"/>
                </a:solidFill>
              </a:rPr>
              <a:t>Higher confidence in AI tools has been linked to reduced critical thinking (</a:t>
            </a:r>
            <a:r>
              <a:rPr lang="en" u="sng">
                <a:solidFill>
                  <a:schemeClr val="hlink"/>
                </a:solidFill>
                <a:hlinkClick r:id="rId3"/>
              </a:rPr>
              <a:t>Lee et al., 2025</a:t>
            </a:r>
            <a:r>
              <a:rPr lang="en">
                <a:solidFill>
                  <a:schemeClr val="lt1"/>
                </a:solidFill>
              </a:rPr>
              <a:t>)</a:t>
            </a:r>
            <a:endParaRPr>
              <a:solidFill>
                <a:schemeClr val="lt1"/>
              </a:solidFill>
            </a:endParaRPr>
          </a:p>
          <a:p>
            <a:pPr marL="457200" lvl="0" indent="-342900" algn="l" rtl="0">
              <a:lnSpc>
                <a:spcPct val="142857"/>
              </a:lnSpc>
              <a:spcBef>
                <a:spcPts val="0"/>
              </a:spcBef>
              <a:spcAft>
                <a:spcPts val="0"/>
              </a:spcAft>
              <a:buClr>
                <a:schemeClr val="lt1"/>
              </a:buClr>
              <a:buSzPts val="1800"/>
              <a:buChar char="●"/>
            </a:pPr>
            <a:r>
              <a:rPr lang="en">
                <a:solidFill>
                  <a:schemeClr val="lt1"/>
                </a:solidFill>
              </a:rPr>
              <a:t>AI shifts critical thinking from original analysis to verification of AI‑generated responses</a:t>
            </a:r>
            <a:endParaRPr>
              <a:solidFill>
                <a:schemeClr val="lt1"/>
              </a:solidFill>
            </a:endParaRPr>
          </a:p>
          <a:p>
            <a:pPr marL="457200" lvl="0" indent="-342900" algn="l" rtl="0">
              <a:lnSpc>
                <a:spcPct val="142857"/>
              </a:lnSpc>
              <a:spcBef>
                <a:spcPts val="0"/>
              </a:spcBef>
              <a:spcAft>
                <a:spcPts val="0"/>
              </a:spcAft>
              <a:buClr>
                <a:schemeClr val="lt1"/>
              </a:buClr>
              <a:buSzPts val="1800"/>
              <a:buChar char="●"/>
            </a:pPr>
            <a:r>
              <a:rPr lang="en">
                <a:solidFill>
                  <a:schemeClr val="lt1"/>
                </a:solidFill>
              </a:rPr>
              <a:t>Raises concerns about cognitive offloading, shortcuts, and decreased deep learning</a:t>
            </a:r>
            <a:endParaRPr>
              <a:solidFill>
                <a:schemeClr val="lt1"/>
              </a:solidFill>
            </a:endParaRPr>
          </a:p>
          <a:p>
            <a:pPr marL="457200" lvl="0" indent="-342900" algn="l" rtl="0">
              <a:lnSpc>
                <a:spcPct val="142857"/>
              </a:lnSpc>
              <a:spcBef>
                <a:spcPts val="0"/>
              </a:spcBef>
              <a:spcAft>
                <a:spcPts val="0"/>
              </a:spcAft>
              <a:buClr>
                <a:schemeClr val="lt1"/>
              </a:buClr>
              <a:buSzPts val="1800"/>
              <a:buChar char="●"/>
            </a:pPr>
            <a:r>
              <a:rPr lang="en">
                <a:solidFill>
                  <a:schemeClr val="lt1"/>
                </a:solidFill>
              </a:rPr>
              <a:t>AI outputs require human expertise and oversight to assess accuracy and quality</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000" b="1">
                <a:solidFill>
                  <a:schemeClr val="lt1"/>
                </a:solidFill>
                <a:highlight>
                  <a:schemeClr val="dk1"/>
                </a:highlight>
              </a:rPr>
              <a:t>AI Tool Accessibility and the Digital Divide</a:t>
            </a:r>
            <a:endParaRPr sz="3000" b="1">
              <a:solidFill>
                <a:schemeClr val="lt1"/>
              </a:solidFill>
              <a:highlight>
                <a:schemeClr val="dk1"/>
              </a:highlight>
            </a:endParaRPr>
          </a:p>
        </p:txBody>
      </p:sp>
      <p:sp>
        <p:nvSpPr>
          <p:cNvPr id="129" name="Google Shape;129;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42857"/>
              </a:lnSpc>
              <a:spcBef>
                <a:spcPts val="0"/>
              </a:spcBef>
              <a:spcAft>
                <a:spcPts val="0"/>
              </a:spcAft>
              <a:buClr>
                <a:schemeClr val="lt1"/>
              </a:buClr>
              <a:buSzPts val="1800"/>
              <a:buChar char="●"/>
            </a:pPr>
            <a:r>
              <a:rPr lang="en">
                <a:solidFill>
                  <a:schemeClr val="lt1"/>
                </a:solidFill>
              </a:rPr>
              <a:t>Fewer than half of colleges and universities provide institutional access to generative AI tools (</a:t>
            </a:r>
            <a:r>
              <a:rPr lang="en" u="sng">
                <a:solidFill>
                  <a:schemeClr val="hlink"/>
                </a:solidFill>
                <a:hlinkClick r:id="rId3"/>
              </a:rPr>
              <a:t>Flaherty, 2025</a:t>
            </a:r>
            <a:r>
              <a:rPr lang="en">
                <a:solidFill>
                  <a:schemeClr val="lt1"/>
                </a:solidFill>
              </a:rPr>
              <a:t>)</a:t>
            </a:r>
            <a:endParaRPr>
              <a:solidFill>
                <a:schemeClr val="lt1"/>
              </a:solidFill>
            </a:endParaRPr>
          </a:p>
          <a:p>
            <a:pPr marL="457200" lvl="0" indent="-342900" algn="l" rtl="0">
              <a:lnSpc>
                <a:spcPct val="142857"/>
              </a:lnSpc>
              <a:spcBef>
                <a:spcPts val="0"/>
              </a:spcBef>
              <a:spcAft>
                <a:spcPts val="0"/>
              </a:spcAft>
              <a:buClr>
                <a:schemeClr val="lt1"/>
              </a:buClr>
              <a:buSzPts val="1800"/>
              <a:buChar char="●"/>
            </a:pPr>
            <a:r>
              <a:rPr lang="en">
                <a:solidFill>
                  <a:schemeClr val="lt1"/>
                </a:solidFill>
              </a:rPr>
              <a:t>Institutional access offers stronger data privacy and more advanced capabilities than free public versions</a:t>
            </a:r>
            <a:endParaRPr>
              <a:solidFill>
                <a:schemeClr val="lt1"/>
              </a:solidFill>
            </a:endParaRPr>
          </a:p>
          <a:p>
            <a:pPr marL="457200" lvl="0" indent="-342900" algn="l" rtl="0">
              <a:lnSpc>
                <a:spcPct val="142857"/>
              </a:lnSpc>
              <a:spcBef>
                <a:spcPts val="0"/>
              </a:spcBef>
              <a:spcAft>
                <a:spcPts val="0"/>
              </a:spcAft>
              <a:buClr>
                <a:schemeClr val="lt1"/>
              </a:buClr>
              <a:buSzPts val="1800"/>
              <a:buChar char="●"/>
            </a:pPr>
            <a:r>
              <a:rPr lang="en">
                <a:solidFill>
                  <a:schemeClr val="lt1"/>
                </a:solidFill>
              </a:rPr>
              <a:t>Students without institutional access must rely on public AI tools, where their data may be used for model training and premium features are unavailable</a:t>
            </a:r>
            <a:endParaRPr>
              <a:solidFill>
                <a:schemeClr val="lt1"/>
              </a:solidFill>
            </a:endParaRPr>
          </a:p>
          <a:p>
            <a:pPr marL="457200" lvl="0" indent="-342900" algn="l" rtl="0">
              <a:lnSpc>
                <a:spcPct val="142857"/>
              </a:lnSpc>
              <a:spcBef>
                <a:spcPts val="0"/>
              </a:spcBef>
              <a:spcAft>
                <a:spcPts val="0"/>
              </a:spcAft>
              <a:buClr>
                <a:schemeClr val="lt1"/>
              </a:buClr>
              <a:buSzPts val="1800"/>
              <a:buChar char="●"/>
            </a:pPr>
            <a:r>
              <a:rPr lang="en">
                <a:solidFill>
                  <a:schemeClr val="lt1"/>
                </a:solidFill>
              </a:rPr>
              <a:t>This access gap raises concerns about digital equity and workforce readiness, as employers increasingly expect AI proficiency</a:t>
            </a:r>
            <a:endParaRPr>
              <a:solidFill>
                <a:schemeClr val="lt1"/>
              </a:solidFill>
            </a:endParaRPr>
          </a:p>
          <a:p>
            <a:pPr marL="0" lvl="0" indent="0" algn="l" rtl="0">
              <a:lnSpc>
                <a:spcPct val="115000"/>
              </a:lnSpc>
              <a:spcBef>
                <a:spcPts val="0"/>
              </a:spcBef>
              <a:spcAft>
                <a:spcPts val="1200"/>
              </a:spcAft>
              <a:buSzPts val="1800"/>
              <a:buNone/>
            </a:pP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3"/>
        <p:cNvGrpSpPr/>
        <p:nvPr/>
      </p:nvGrpSpPr>
      <p:grpSpPr>
        <a:xfrm>
          <a:off x="0" y="0"/>
          <a:ext cx="0" cy="0"/>
          <a:chOff x="0" y="0"/>
          <a:chExt cx="0" cy="0"/>
        </a:xfrm>
      </p:grpSpPr>
      <p:sp>
        <p:nvSpPr>
          <p:cNvPr id="134" name="Google Shape;1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220" b="1">
                <a:solidFill>
                  <a:schemeClr val="lt1"/>
                </a:solidFill>
              </a:rPr>
              <a:t>Digital Stratification</a:t>
            </a:r>
            <a:endParaRPr sz="3220" b="1">
              <a:solidFill>
                <a:schemeClr val="lt1"/>
              </a:solidFill>
            </a:endParaRPr>
          </a:p>
        </p:txBody>
      </p:sp>
      <p:sp>
        <p:nvSpPr>
          <p:cNvPr id="135" name="Google Shape;135;p8"/>
          <p:cNvSpPr txBox="1">
            <a:spLocks noGrp="1"/>
          </p:cNvSpPr>
          <p:nvPr>
            <p:ph type="body" idx="1"/>
          </p:nvPr>
        </p:nvSpPr>
        <p:spPr>
          <a:xfrm>
            <a:off x="311700" y="1370025"/>
            <a:ext cx="8520600" cy="31989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Clr>
                <a:schemeClr val="dk1"/>
              </a:buClr>
              <a:buSzPts val="1100"/>
              <a:buFont typeface="Arial"/>
              <a:buNone/>
            </a:pPr>
            <a:r>
              <a:rPr lang="en" sz="3000">
                <a:solidFill>
                  <a:schemeClr val="lt1"/>
                </a:solidFill>
              </a:rPr>
              <a:t>“Digital stratification will emerge—one that creates a class of people who can use algorithms and a class used by algorithms” (</a:t>
            </a:r>
            <a:r>
              <a:rPr lang="en" sz="3000" u="sng">
                <a:solidFill>
                  <a:schemeClr val="hlink"/>
                </a:solidFill>
                <a:hlinkClick r:id="rId3"/>
              </a:rPr>
              <a:t>Ridley, 2019</a:t>
            </a:r>
            <a:r>
              <a:rPr lang="en" sz="3000">
                <a:solidFill>
                  <a:schemeClr val="lt1"/>
                </a:solidFill>
              </a:rPr>
              <a:t>).</a:t>
            </a:r>
            <a:r>
              <a:rPr lang="en" sz="2100">
                <a:solidFill>
                  <a:schemeClr val="lt1"/>
                </a:solidFill>
              </a:rPr>
              <a:t> </a:t>
            </a:r>
            <a:endParaRPr sz="28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9"/>
        <p:cNvGrpSpPr/>
        <p:nvPr/>
      </p:nvGrpSpPr>
      <p:grpSpPr>
        <a:xfrm>
          <a:off x="0" y="0"/>
          <a:ext cx="0" cy="0"/>
          <a:chOff x="0" y="0"/>
          <a:chExt cx="0" cy="0"/>
        </a:xfrm>
      </p:grpSpPr>
      <p:sp>
        <p:nvSpPr>
          <p:cNvPr id="140" name="Google Shape;140;p9"/>
          <p:cNvSpPr txBox="1">
            <a:spLocks noGrp="1"/>
          </p:cNvSpPr>
          <p:nvPr>
            <p:ph type="title"/>
          </p:nvPr>
        </p:nvSpPr>
        <p:spPr>
          <a:xfrm>
            <a:off x="311700" y="0"/>
            <a:ext cx="8520600" cy="473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b="1">
                <a:solidFill>
                  <a:schemeClr val="lt1"/>
                </a:solidFill>
              </a:rPr>
              <a:t>Environmental Impacts of AI</a:t>
            </a:r>
            <a:endParaRPr sz="3020" b="1">
              <a:solidFill>
                <a:schemeClr val="lt1"/>
              </a:solidFill>
            </a:endParaRPr>
          </a:p>
        </p:txBody>
      </p:sp>
      <p:pic>
        <p:nvPicPr>
          <p:cNvPr id="141" name="Google Shape;141;p9" descr="Carbon intensity of AI graph comparisions"/>
          <p:cNvPicPr preferRelativeResize="0"/>
          <p:nvPr/>
        </p:nvPicPr>
        <p:blipFill rotWithShape="1">
          <a:blip r:embed="rId3">
            <a:alphaModFix/>
          </a:blip>
          <a:srcRect/>
          <a:stretch/>
        </p:blipFill>
        <p:spPr>
          <a:xfrm>
            <a:off x="90600" y="789600"/>
            <a:ext cx="4472700" cy="2281082"/>
          </a:xfrm>
          <a:prstGeom prst="rect">
            <a:avLst/>
          </a:prstGeom>
          <a:noFill/>
          <a:ln>
            <a:noFill/>
          </a:ln>
        </p:spPr>
      </p:pic>
      <p:sp>
        <p:nvSpPr>
          <p:cNvPr id="142" name="Google Shape;142;p9" descr="Arrow pointing up to graph "/>
          <p:cNvSpPr/>
          <p:nvPr/>
        </p:nvSpPr>
        <p:spPr>
          <a:xfrm>
            <a:off x="90600" y="3260650"/>
            <a:ext cx="160500" cy="167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9"/>
          <p:cNvSpPr txBox="1"/>
          <p:nvPr/>
        </p:nvSpPr>
        <p:spPr>
          <a:xfrm>
            <a:off x="46775" y="3165400"/>
            <a:ext cx="4472700" cy="1425000"/>
          </a:xfrm>
          <a:prstGeom prst="rect">
            <a:avLst/>
          </a:prstGeom>
          <a:noFill/>
          <a:ln>
            <a:noFill/>
          </a:ln>
        </p:spPr>
        <p:txBody>
          <a:bodyPr spcFirstLastPara="1" wrap="square" lIns="91425" tIns="91425" rIns="91425" bIns="91425" anchor="t" anchorCtr="0">
            <a:spAutoFit/>
          </a:bodyPr>
          <a:lstStyle/>
          <a:p>
            <a:pPr marL="0" marR="0" lvl="0" indent="0" algn="l" rtl="0">
              <a:lnSpc>
                <a:spcPct val="142857"/>
              </a:lnSpc>
              <a:spcBef>
                <a:spcPts val="0"/>
              </a:spcBef>
              <a:spcAft>
                <a:spcPts val="0"/>
              </a:spcAft>
              <a:buClr>
                <a:srgbClr val="000000"/>
              </a:buClr>
              <a:buSzPts val="1050"/>
              <a:buFont typeface="Arial"/>
              <a:buNone/>
            </a:pPr>
            <a:r>
              <a:rPr lang="en" sz="1200" b="0" i="0" u="none" strike="noStrike" cap="none">
                <a:solidFill>
                  <a:schemeClr val="lt1"/>
                </a:solidFill>
                <a:latin typeface="Arial"/>
                <a:ea typeface="Arial"/>
                <a:cs typeface="Arial"/>
                <a:sym typeface="Arial"/>
              </a:rPr>
              <a:t>    A </a:t>
            </a:r>
            <a:r>
              <a:rPr lang="en" sz="1200" b="1" i="0" u="none" strike="noStrike" cap="none">
                <a:solidFill>
                  <a:schemeClr val="lt1"/>
                </a:solidFill>
                <a:latin typeface="Arial"/>
                <a:ea typeface="Arial"/>
                <a:cs typeface="Arial"/>
                <a:sym typeface="Arial"/>
              </a:rPr>
              <a:t>GenAI query ≈ 4.3 g CO₂</a:t>
            </a:r>
            <a:r>
              <a:rPr lang="en" sz="1200" b="0" i="0" u="none" strike="noStrike" cap="none">
                <a:solidFill>
                  <a:schemeClr val="lt1"/>
                </a:solidFill>
                <a:latin typeface="Arial"/>
                <a:ea typeface="Arial"/>
                <a:cs typeface="Arial"/>
                <a:sym typeface="Arial"/>
              </a:rPr>
              <a:t>. For reference: </a:t>
            </a:r>
            <a:r>
              <a:rPr lang="en" sz="1200" b="1" i="0" u="none" strike="noStrike" cap="none">
                <a:solidFill>
                  <a:schemeClr val="lt1"/>
                </a:solidFill>
                <a:latin typeface="Arial"/>
                <a:ea typeface="Arial"/>
                <a:cs typeface="Arial"/>
                <a:sym typeface="Arial"/>
              </a:rPr>
              <a:t>video conferencing ≈ 2.5–16.7 g/min</a:t>
            </a:r>
            <a:r>
              <a:rPr lang="en" sz="1200" b="0" i="0" u="none" strike="noStrike" cap="none">
                <a:solidFill>
                  <a:schemeClr val="lt1"/>
                </a:solidFill>
                <a:latin typeface="Arial"/>
                <a:ea typeface="Arial"/>
                <a:cs typeface="Arial"/>
                <a:sym typeface="Arial"/>
              </a:rPr>
              <a:t> and </a:t>
            </a:r>
            <a:r>
              <a:rPr lang="en" sz="1200" b="1" i="0" u="none" strike="noStrike" cap="none">
                <a:solidFill>
                  <a:schemeClr val="lt1"/>
                </a:solidFill>
                <a:latin typeface="Arial"/>
                <a:ea typeface="Arial"/>
                <a:cs typeface="Arial"/>
                <a:sym typeface="Arial"/>
              </a:rPr>
              <a:t>streaming ≈ 0.6–1.7 g/min</a:t>
            </a:r>
            <a:r>
              <a:rPr lang="en" sz="1200" b="0" i="0" u="none" strike="noStrike" cap="none">
                <a:solidFill>
                  <a:schemeClr val="lt1"/>
                </a:solidFill>
                <a:latin typeface="Arial"/>
                <a:ea typeface="Arial"/>
                <a:cs typeface="Arial"/>
                <a:sym typeface="Arial"/>
              </a:rPr>
              <a:t>; midpoints are shown for visualization. (Exact values depend on model efficiency, datacenter mix, device, and network conditions.) </a:t>
            </a:r>
            <a:r>
              <a:rPr lang="en" sz="1200" b="0" i="0" u="sng" strike="noStrike" cap="none">
                <a:solidFill>
                  <a:schemeClr val="hlink"/>
                </a:solidFill>
                <a:latin typeface="Arial"/>
                <a:ea typeface="Arial"/>
                <a:cs typeface="Arial"/>
                <a:sym typeface="Arial"/>
                <a:hlinkClick r:id="rId4"/>
              </a:rPr>
              <a:t>[theguardian.com]</a:t>
            </a:r>
            <a:endParaRPr sz="1200" b="0" i="0" u="none" strike="noStrike" cap="none">
              <a:solidFill>
                <a:schemeClr val="lt1"/>
              </a:solidFill>
              <a:latin typeface="Arial"/>
              <a:ea typeface="Arial"/>
              <a:cs typeface="Arial"/>
              <a:sym typeface="Arial"/>
            </a:endParaRPr>
          </a:p>
        </p:txBody>
      </p:sp>
      <p:pic>
        <p:nvPicPr>
          <p:cNvPr id="144" name="Google Shape;144;p9" descr="AI water use bar graph comparisons"/>
          <p:cNvPicPr preferRelativeResize="0"/>
          <p:nvPr/>
        </p:nvPicPr>
        <p:blipFill rotWithShape="1">
          <a:blip r:embed="rId5">
            <a:alphaModFix/>
          </a:blip>
          <a:srcRect/>
          <a:stretch/>
        </p:blipFill>
        <p:spPr>
          <a:xfrm>
            <a:off x="4620100" y="2744924"/>
            <a:ext cx="4338300" cy="2323576"/>
          </a:xfrm>
          <a:prstGeom prst="rect">
            <a:avLst/>
          </a:prstGeom>
          <a:noFill/>
          <a:ln>
            <a:noFill/>
          </a:ln>
        </p:spPr>
      </p:pic>
      <p:sp>
        <p:nvSpPr>
          <p:cNvPr id="145" name="Google Shape;145;p9" descr="Arrow pointing down to graph"/>
          <p:cNvSpPr/>
          <p:nvPr/>
        </p:nvSpPr>
        <p:spPr>
          <a:xfrm>
            <a:off x="7392400" y="2433125"/>
            <a:ext cx="160500" cy="1674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9"/>
          <p:cNvSpPr txBox="1"/>
          <p:nvPr/>
        </p:nvSpPr>
        <p:spPr>
          <a:xfrm>
            <a:off x="4620100" y="745675"/>
            <a:ext cx="4112400" cy="1952700"/>
          </a:xfrm>
          <a:prstGeom prst="rect">
            <a:avLst/>
          </a:prstGeom>
          <a:noFill/>
          <a:ln>
            <a:noFill/>
          </a:ln>
        </p:spPr>
        <p:txBody>
          <a:bodyPr spcFirstLastPara="1" wrap="square" lIns="91425" tIns="91425" rIns="91425" bIns="91425" anchor="t" anchorCtr="0">
            <a:spAutoFit/>
          </a:bodyPr>
          <a:lstStyle/>
          <a:p>
            <a:pPr marL="0" marR="0" lvl="0" indent="0" algn="l" rtl="0">
              <a:lnSpc>
                <a:spcPct val="142857"/>
              </a:lnSpc>
              <a:spcBef>
                <a:spcPts val="0"/>
              </a:spcBef>
              <a:spcAft>
                <a:spcPts val="0"/>
              </a:spcAft>
              <a:buClr>
                <a:srgbClr val="000000"/>
              </a:buClr>
              <a:buSzPts val="1050"/>
              <a:buFont typeface="Arial"/>
              <a:buNone/>
            </a:pPr>
            <a:r>
              <a:rPr lang="en" sz="1200" b="0" i="0" u="none" strike="noStrike" cap="none">
                <a:solidFill>
                  <a:schemeClr val="lt1"/>
                </a:solidFill>
                <a:latin typeface="Arial"/>
                <a:ea typeface="Arial"/>
                <a:cs typeface="Arial"/>
                <a:sym typeface="Arial"/>
              </a:rPr>
              <a:t>Estimated </a:t>
            </a:r>
            <a:r>
              <a:rPr lang="en" sz="1200" b="1" i="0" u="none" strike="noStrike" cap="none">
                <a:solidFill>
                  <a:schemeClr val="lt1"/>
                </a:solidFill>
                <a:latin typeface="Arial"/>
                <a:ea typeface="Arial"/>
                <a:cs typeface="Arial"/>
                <a:sym typeface="Arial"/>
              </a:rPr>
              <a:t>global AI water use in 2025: ~765 billion liters</a:t>
            </a:r>
            <a:r>
              <a:rPr lang="en" sz="1200" b="0" i="0" u="none" strike="noStrike" cap="none">
                <a:solidFill>
                  <a:schemeClr val="lt1"/>
                </a:solidFill>
                <a:latin typeface="Arial"/>
                <a:ea typeface="Arial"/>
                <a:cs typeface="Arial"/>
                <a:sym typeface="Arial"/>
              </a:rPr>
              <a:t>. For context (U.S.): </a:t>
            </a:r>
            <a:r>
              <a:rPr lang="en" sz="1200" b="1" i="0" u="none" strike="noStrike" cap="none">
                <a:solidFill>
                  <a:schemeClr val="lt1"/>
                </a:solidFill>
                <a:latin typeface="Arial"/>
                <a:ea typeface="Arial"/>
                <a:cs typeface="Arial"/>
                <a:sym typeface="Arial"/>
              </a:rPr>
              <a:t>data centers used ~17 billion gallons in 2023</a:t>
            </a:r>
            <a:r>
              <a:rPr lang="en" sz="1200" b="0" i="0" u="none" strike="noStrike" cap="none">
                <a:solidFill>
                  <a:schemeClr val="lt1"/>
                </a:solidFill>
                <a:latin typeface="Arial"/>
                <a:ea typeface="Arial"/>
                <a:cs typeface="Arial"/>
                <a:sym typeface="Arial"/>
              </a:rPr>
              <a:t> (≈</a:t>
            </a:r>
            <a:r>
              <a:rPr lang="en" sz="1200" b="1" i="0" u="none" strike="noStrike" cap="none">
                <a:solidFill>
                  <a:schemeClr val="lt1"/>
                </a:solidFill>
                <a:latin typeface="Arial"/>
                <a:ea typeface="Arial"/>
                <a:cs typeface="Arial"/>
                <a:sym typeface="Arial"/>
              </a:rPr>
              <a:t>64.3</a:t>
            </a:r>
            <a:r>
              <a:rPr lang="en" sz="1200" b="0" i="0" u="none" strike="noStrike" cap="none">
                <a:solidFill>
                  <a:schemeClr val="lt1"/>
                </a:solidFill>
                <a:latin typeface="Arial"/>
                <a:ea typeface="Arial"/>
                <a:cs typeface="Arial"/>
                <a:sym typeface="Arial"/>
              </a:rPr>
              <a:t>billion liters) and could reach </a:t>
            </a:r>
            <a:r>
              <a:rPr lang="en" sz="1200" b="1" i="0" u="none" strike="noStrike" cap="none">
                <a:solidFill>
                  <a:schemeClr val="lt1"/>
                </a:solidFill>
                <a:latin typeface="Arial"/>
                <a:ea typeface="Arial"/>
                <a:cs typeface="Arial"/>
                <a:sym typeface="Arial"/>
              </a:rPr>
              <a:t>~68 billion gallons by 2028</a:t>
            </a:r>
            <a:r>
              <a:rPr lang="en" sz="1200" b="0" i="0" u="none" strike="noStrike" cap="none">
                <a:solidFill>
                  <a:schemeClr val="lt1"/>
                </a:solidFill>
                <a:latin typeface="Arial"/>
                <a:ea typeface="Arial"/>
                <a:cs typeface="Arial"/>
                <a:sym typeface="Arial"/>
              </a:rPr>
              <a:t> (≈</a:t>
            </a:r>
            <a:r>
              <a:rPr lang="en" sz="1200" b="1" i="0" u="none" strike="noStrike" cap="none">
                <a:solidFill>
                  <a:schemeClr val="lt1"/>
                </a:solidFill>
                <a:latin typeface="Arial"/>
                <a:ea typeface="Arial"/>
                <a:cs typeface="Arial"/>
                <a:sym typeface="Arial"/>
              </a:rPr>
              <a:t>257</a:t>
            </a:r>
            <a:r>
              <a:rPr lang="en" sz="1200" b="0" i="0" u="none" strike="noStrike" cap="none">
                <a:solidFill>
                  <a:schemeClr val="lt1"/>
                </a:solidFill>
                <a:latin typeface="Arial"/>
                <a:ea typeface="Arial"/>
                <a:cs typeface="Arial"/>
                <a:sym typeface="Arial"/>
              </a:rPr>
              <a:t> billion liters). A single site: </a:t>
            </a:r>
            <a:r>
              <a:rPr lang="en" sz="1200" b="1" i="0" u="none" strike="noStrike" cap="none">
                <a:solidFill>
                  <a:schemeClr val="lt1"/>
                </a:solidFill>
                <a:latin typeface="Arial"/>
                <a:ea typeface="Arial"/>
                <a:cs typeface="Arial"/>
                <a:sym typeface="Arial"/>
              </a:rPr>
              <a:t>Google’s Iowa DC ~1 billion gallons (2024)</a:t>
            </a:r>
            <a:r>
              <a:rPr lang="en" sz="1200" b="0" i="0" u="none" strike="noStrike" cap="none">
                <a:solidFill>
                  <a:schemeClr val="lt1"/>
                </a:solidFill>
                <a:latin typeface="Arial"/>
                <a:ea typeface="Arial"/>
                <a:cs typeface="Arial"/>
                <a:sym typeface="Arial"/>
              </a:rPr>
              <a:t>(≈</a:t>
            </a:r>
            <a:r>
              <a:rPr lang="en" sz="1200" b="1" i="0" u="none" strike="noStrike" cap="none">
                <a:solidFill>
                  <a:schemeClr val="lt1"/>
                </a:solidFill>
                <a:latin typeface="Arial"/>
                <a:ea typeface="Arial"/>
                <a:cs typeface="Arial"/>
                <a:sym typeface="Arial"/>
              </a:rPr>
              <a:t>3.79</a:t>
            </a:r>
            <a:r>
              <a:rPr lang="en" sz="1200" b="0" i="0" u="none" strike="noStrike" cap="none">
                <a:solidFill>
                  <a:schemeClr val="lt1"/>
                </a:solidFill>
                <a:latin typeface="Arial"/>
                <a:ea typeface="Arial"/>
                <a:cs typeface="Arial"/>
                <a:sym typeface="Arial"/>
              </a:rPr>
              <a:t> billion liters). (Gallon→liter conversion in chart: 1 gal = 3.78541 L.) </a:t>
            </a:r>
            <a:r>
              <a:rPr lang="en" sz="1200" b="0" i="0" u="sng" strike="noStrike" cap="none">
                <a:solidFill>
                  <a:schemeClr val="hlink"/>
                </a:solidFill>
                <a:latin typeface="Arial"/>
                <a:ea typeface="Arial"/>
                <a:cs typeface="Arial"/>
                <a:sym typeface="Arial"/>
                <a:hlinkClick r:id="rId6"/>
              </a:rPr>
              <a:t>[gao.gov]</a:t>
            </a:r>
            <a:r>
              <a:rPr lang="en" sz="1200" b="0" i="0" u="none" strike="noStrike" cap="none">
                <a:solidFill>
                  <a:schemeClr val="lt1"/>
                </a:solidFill>
                <a:latin typeface="Arial"/>
                <a:ea typeface="Arial"/>
                <a:cs typeface="Arial"/>
                <a:sym typeface="Arial"/>
              </a:rPr>
              <a:t>, </a:t>
            </a:r>
            <a:r>
              <a:rPr lang="en" sz="1200" b="0" i="0" u="sng" strike="noStrike" cap="none">
                <a:solidFill>
                  <a:schemeClr val="hlink"/>
                </a:solidFill>
                <a:latin typeface="Arial"/>
                <a:ea typeface="Arial"/>
                <a:cs typeface="Arial"/>
                <a:sym typeface="Arial"/>
                <a:hlinkClick r:id="rId7"/>
              </a:rPr>
              <a:t>[thesustain...agency.com]</a:t>
            </a:r>
            <a:r>
              <a:rPr lang="en" sz="1200" b="0" i="0" u="none" strike="noStrike" cap="none">
                <a:solidFill>
                  <a:schemeClr val="lt1"/>
                </a:solidFill>
                <a:latin typeface="Arial"/>
                <a:ea typeface="Arial"/>
                <a:cs typeface="Arial"/>
                <a:sym typeface="Arial"/>
              </a:rPr>
              <a:t> </a:t>
            </a:r>
            <a:endParaRPr sz="1200" b="0" i="0" u="none" strike="noStrike" cap="none">
              <a:solidFill>
                <a:schemeClr val="lt1"/>
              </a:solidFill>
              <a:latin typeface="Arial"/>
              <a:ea typeface="Arial"/>
              <a:cs typeface="Arial"/>
              <a:sym typeface="Arial"/>
            </a:endParaRPr>
          </a:p>
        </p:txBody>
      </p:sp>
      <p:sp>
        <p:nvSpPr>
          <p:cNvPr id="147" name="Google Shape;147;p9"/>
          <p:cNvSpPr txBox="1"/>
          <p:nvPr/>
        </p:nvSpPr>
        <p:spPr>
          <a:xfrm>
            <a:off x="90600" y="4656145"/>
            <a:ext cx="4338300" cy="446400"/>
          </a:xfrm>
          <a:prstGeom prst="rect">
            <a:avLst/>
          </a:prstGeom>
          <a:noFill/>
          <a:ln>
            <a:noFill/>
          </a:ln>
        </p:spPr>
        <p:txBody>
          <a:bodyPr spcFirstLastPara="1" wrap="square" lIns="91425" tIns="91425" rIns="91425" bIns="91425" anchor="t" anchorCtr="0">
            <a:spAutoFit/>
          </a:bodyPr>
          <a:lstStyle/>
          <a:p>
            <a:pPr marL="0" marR="381000" lvl="0" indent="0" algn="l" rtl="0">
              <a:lnSpc>
                <a:spcPct val="142857"/>
              </a:lnSpc>
              <a:spcBef>
                <a:spcPts val="1100"/>
              </a:spcBef>
              <a:spcAft>
                <a:spcPts val="1100"/>
              </a:spcAft>
              <a:buClr>
                <a:srgbClr val="000000"/>
              </a:buClr>
              <a:buSzPts val="700"/>
              <a:buFont typeface="Arial"/>
              <a:buNone/>
            </a:pPr>
            <a:r>
              <a:rPr lang="en" sz="700" b="0" i="0" u="none" strike="noStrike" cap="none">
                <a:solidFill>
                  <a:schemeClr val="lt1"/>
                </a:solidFill>
                <a:latin typeface="Arial"/>
                <a:ea typeface="Arial"/>
                <a:cs typeface="Arial"/>
                <a:sym typeface="Arial"/>
              </a:rPr>
              <a:t>Images Credit: “Please generate graphs of the environmental impacts of generative AI” prompt. </a:t>
            </a:r>
            <a:r>
              <a:rPr lang="en" sz="700" b="0" i="1" u="none" strike="noStrike" cap="none">
                <a:solidFill>
                  <a:schemeClr val="lt1"/>
                </a:solidFill>
                <a:latin typeface="Arial"/>
                <a:ea typeface="Arial"/>
                <a:cs typeface="Arial"/>
                <a:sym typeface="Arial"/>
              </a:rPr>
              <a:t>M365 Copilot GPT-5</a:t>
            </a:r>
            <a:r>
              <a:rPr lang="en" sz="700" b="0" i="0" u="none" strike="noStrike" cap="none">
                <a:solidFill>
                  <a:schemeClr val="lt1"/>
                </a:solidFill>
                <a:latin typeface="Arial"/>
                <a:ea typeface="Arial"/>
                <a:cs typeface="Arial"/>
                <a:sym typeface="Arial"/>
              </a:rPr>
              <a:t>, Microsoft, 10 Feb. 2026, https://m365.cloud.microsoft/chat/</a:t>
            </a:r>
            <a:endParaRPr sz="7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1"/>
        <p:cNvGrpSpPr/>
        <p:nvPr/>
      </p:nvGrpSpPr>
      <p:grpSpPr>
        <a:xfrm>
          <a:off x="0" y="0"/>
          <a:ext cx="0" cy="0"/>
          <a:chOff x="0" y="0"/>
          <a:chExt cx="0" cy="0"/>
        </a:xfrm>
      </p:grpSpPr>
      <p:sp>
        <p:nvSpPr>
          <p:cNvPr id="152" name="Google Shape;152;p10"/>
          <p:cNvSpPr txBox="1">
            <a:spLocks noGrp="1"/>
          </p:cNvSpPr>
          <p:nvPr>
            <p:ph type="title"/>
          </p:nvPr>
        </p:nvSpPr>
        <p:spPr>
          <a:xfrm>
            <a:off x="311700" y="193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solidFill>
                  <a:schemeClr val="lt1"/>
                </a:solidFill>
              </a:rPr>
              <a:t>AI FOMO (Fear of Missing Out)</a:t>
            </a:r>
            <a:endParaRPr b="1">
              <a:solidFill>
                <a:schemeClr val="lt1"/>
              </a:solidFill>
            </a:endParaRPr>
          </a:p>
        </p:txBody>
      </p:sp>
      <p:pic>
        <p:nvPicPr>
          <p:cNvPr id="153" name="Google Shape;153;p10" descr="AI Fear of Missing Out image humor"/>
          <p:cNvPicPr preferRelativeResize="0"/>
          <p:nvPr/>
        </p:nvPicPr>
        <p:blipFill rotWithShape="1">
          <a:blip r:embed="rId3">
            <a:alphaModFix/>
          </a:blip>
          <a:srcRect/>
          <a:stretch/>
        </p:blipFill>
        <p:spPr>
          <a:xfrm>
            <a:off x="1645888" y="822313"/>
            <a:ext cx="5731465" cy="3820977"/>
          </a:xfrm>
          <a:prstGeom prst="rect">
            <a:avLst/>
          </a:prstGeom>
          <a:noFill/>
          <a:ln>
            <a:noFill/>
          </a:ln>
        </p:spPr>
      </p:pic>
      <p:sp>
        <p:nvSpPr>
          <p:cNvPr id="154" name="Google Shape;154;p10"/>
          <p:cNvSpPr txBox="1"/>
          <p:nvPr/>
        </p:nvSpPr>
        <p:spPr>
          <a:xfrm>
            <a:off x="1645900" y="4643300"/>
            <a:ext cx="5731500" cy="438600"/>
          </a:xfrm>
          <a:prstGeom prst="rect">
            <a:avLst/>
          </a:prstGeom>
          <a:noFill/>
          <a:ln>
            <a:noFill/>
          </a:ln>
        </p:spPr>
        <p:txBody>
          <a:bodyPr spcFirstLastPara="1" wrap="square" lIns="91425" tIns="91425" rIns="91425" bIns="91425" anchor="t" anchorCtr="0">
            <a:spAutoFit/>
          </a:bodyPr>
          <a:lstStyle/>
          <a:p>
            <a:pPr marL="0" marR="381000" lvl="0" indent="0" algn="l" rtl="0">
              <a:lnSpc>
                <a:spcPct val="142857"/>
              </a:lnSpc>
              <a:spcBef>
                <a:spcPts val="1100"/>
              </a:spcBef>
              <a:spcAft>
                <a:spcPts val="1100"/>
              </a:spcAft>
              <a:buClr>
                <a:srgbClr val="000000"/>
              </a:buClr>
              <a:buSzPts val="650"/>
              <a:buFont typeface="Arial"/>
              <a:buNone/>
            </a:pPr>
            <a:r>
              <a:rPr lang="en" sz="650" b="0" i="0" u="none" strike="noStrike" cap="none">
                <a:solidFill>
                  <a:schemeClr val="lt1"/>
                </a:solidFill>
                <a:latin typeface="Arial"/>
                <a:ea typeface="Arial"/>
                <a:cs typeface="Arial"/>
                <a:sym typeface="Arial"/>
              </a:rPr>
              <a:t>“Please generate an image of technology developers showcasing their AI FOMO” prompt. </a:t>
            </a:r>
            <a:r>
              <a:rPr lang="en" sz="700" b="0" i="1" u="none" strike="noStrike" cap="none">
                <a:solidFill>
                  <a:schemeClr val="lt1"/>
                </a:solidFill>
                <a:latin typeface="Arial"/>
                <a:ea typeface="Arial"/>
                <a:cs typeface="Arial"/>
                <a:sym typeface="Arial"/>
              </a:rPr>
              <a:t>M365 Copilot GPT-5</a:t>
            </a:r>
            <a:r>
              <a:rPr lang="en" sz="650" b="0" i="0" u="none" strike="noStrike" cap="none">
                <a:solidFill>
                  <a:schemeClr val="lt1"/>
                </a:solidFill>
                <a:latin typeface="Arial"/>
                <a:ea typeface="Arial"/>
                <a:cs typeface="Arial"/>
                <a:sym typeface="Arial"/>
              </a:rPr>
              <a:t>, Microsoft, 10 Feb. 2026, https://m365.cloud.microsoft/chat/</a:t>
            </a:r>
            <a:endParaRPr sz="65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8"/>
        <p:cNvGrpSpPr/>
        <p:nvPr/>
      </p:nvGrpSpPr>
      <p:grpSpPr>
        <a:xfrm>
          <a:off x="0" y="0"/>
          <a:ext cx="0" cy="0"/>
          <a:chOff x="0" y="0"/>
          <a:chExt cx="0" cy="0"/>
        </a:xfrm>
      </p:grpSpPr>
      <p:sp>
        <p:nvSpPr>
          <p:cNvPr id="159" name="Google Shape;159;p11"/>
          <p:cNvSpPr txBox="1">
            <a:spLocks noGrp="1"/>
          </p:cNvSpPr>
          <p:nvPr>
            <p:ph type="title"/>
          </p:nvPr>
        </p:nvSpPr>
        <p:spPr>
          <a:xfrm>
            <a:off x="0" y="445025"/>
            <a:ext cx="914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2720" b="1">
                <a:solidFill>
                  <a:schemeClr val="lt1"/>
                </a:solidFill>
              </a:rPr>
              <a:t>AI EQ, Sycophancy, and Mental Health</a:t>
            </a:r>
            <a:endParaRPr sz="2720" b="1">
              <a:solidFill>
                <a:schemeClr val="lt1"/>
              </a:solidFill>
            </a:endParaRPr>
          </a:p>
        </p:txBody>
      </p:sp>
      <p:pic>
        <p:nvPicPr>
          <p:cNvPr id="160" name="Google Shape;160;p11" descr="Title of newpaper article"/>
          <p:cNvPicPr preferRelativeResize="0"/>
          <p:nvPr/>
        </p:nvPicPr>
        <p:blipFill rotWithShape="1">
          <a:blip r:embed="rId3">
            <a:alphaModFix/>
          </a:blip>
          <a:srcRect/>
          <a:stretch/>
        </p:blipFill>
        <p:spPr>
          <a:xfrm>
            <a:off x="439950" y="1187825"/>
            <a:ext cx="8264100" cy="3203874"/>
          </a:xfrm>
          <a:prstGeom prst="rect">
            <a:avLst/>
          </a:prstGeom>
          <a:noFill/>
          <a:ln>
            <a:noFill/>
          </a:ln>
        </p:spPr>
      </p:pic>
      <p:sp>
        <p:nvSpPr>
          <p:cNvPr id="161" name="Google Shape;161;p11"/>
          <p:cNvSpPr txBox="1"/>
          <p:nvPr/>
        </p:nvSpPr>
        <p:spPr>
          <a:xfrm>
            <a:off x="439950" y="4501425"/>
            <a:ext cx="9144000" cy="482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Kuznia, R., Gordon, A., &amp; Lavandera, E. (2025). </a:t>
            </a:r>
            <a:r>
              <a:rPr lang="en" sz="900" b="0" i="1" u="none" strike="noStrike" cap="none">
                <a:solidFill>
                  <a:schemeClr val="lt1"/>
                </a:solidFill>
                <a:latin typeface="Arial"/>
                <a:ea typeface="Arial"/>
                <a:cs typeface="Arial"/>
                <a:sym typeface="Arial"/>
              </a:rPr>
              <a:t>'You're not rushing. You're just ready': Parents say ChatGPT encouraged son to kill himself</a:t>
            </a:r>
            <a:r>
              <a:rPr lang="en" sz="900" b="0" i="0" u="none" strike="noStrike" cap="none">
                <a:solidFill>
                  <a:schemeClr val="lt1"/>
                </a:solidFill>
                <a:latin typeface="Arial"/>
                <a:ea typeface="Arial"/>
                <a:cs typeface="Arial"/>
                <a:sym typeface="Arial"/>
              </a:rPr>
              <a:t>. CNN.</a:t>
            </a:r>
            <a:r>
              <a:rPr lang="en" sz="900" b="0" i="0" u="none" strike="noStrike" cap="none">
                <a:solidFill>
                  <a:schemeClr val="lt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 sz="9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https://www.cnn.com/2025/11/06/us/openai-chatgpt-suicide-lawsuit-invs-vis</a:t>
            </a:r>
            <a:r>
              <a:rPr lang="en" sz="900" b="0" i="0" u="none" strike="noStrike" cap="none">
                <a:solidFill>
                  <a:schemeClr val="lt1"/>
                </a:solidFill>
                <a:latin typeface="Arial"/>
                <a:ea typeface="Arial"/>
                <a:cs typeface="Arial"/>
                <a:sym typeface="Arial"/>
              </a:rPr>
              <a:t>.</a:t>
            </a:r>
            <a:endParaRPr sz="9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5"/>
        <p:cNvGrpSpPr/>
        <p:nvPr/>
      </p:nvGrpSpPr>
      <p:grpSpPr>
        <a:xfrm>
          <a:off x="0" y="0"/>
          <a:ext cx="0" cy="0"/>
          <a:chOff x="0" y="0"/>
          <a:chExt cx="0" cy="0"/>
        </a:xfrm>
      </p:grpSpPr>
      <p:sp>
        <p:nvSpPr>
          <p:cNvPr id="166" name="Google Shape;166;p12"/>
          <p:cNvSpPr txBox="1">
            <a:spLocks noGrp="1"/>
          </p:cNvSpPr>
          <p:nvPr>
            <p:ph type="title"/>
          </p:nvPr>
        </p:nvSpPr>
        <p:spPr>
          <a:xfrm>
            <a:off x="311700" y="83575"/>
            <a:ext cx="8520600" cy="6423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2960"/>
              <a:buNone/>
            </a:pPr>
            <a:r>
              <a:rPr lang="en" sz="3022" b="1">
                <a:solidFill>
                  <a:schemeClr val="lt1"/>
                </a:solidFill>
              </a:rPr>
              <a:t>Moltbook: A Social Network for AI Agents</a:t>
            </a:r>
            <a:endParaRPr sz="3022" b="1">
              <a:solidFill>
                <a:schemeClr val="lt1"/>
              </a:solidFill>
            </a:endParaRPr>
          </a:p>
          <a:p>
            <a:pPr marL="0" lvl="0" indent="0" algn="ctr" rtl="0">
              <a:lnSpc>
                <a:spcPct val="100000"/>
              </a:lnSpc>
              <a:spcBef>
                <a:spcPts val="0"/>
              </a:spcBef>
              <a:spcAft>
                <a:spcPts val="0"/>
              </a:spcAft>
              <a:buSzPct val="111111"/>
              <a:buNone/>
            </a:pPr>
            <a:r>
              <a:rPr lang="en" i="1">
                <a:solidFill>
                  <a:srgbClr val="424242"/>
                </a:solidFill>
              </a:rPr>
              <a:t> </a:t>
            </a:r>
            <a:endParaRPr i="1">
              <a:solidFill>
                <a:srgbClr val="424242"/>
              </a:solidFill>
            </a:endParaRPr>
          </a:p>
          <a:p>
            <a:pPr marL="0" lvl="0" indent="0" algn="l" rtl="0">
              <a:lnSpc>
                <a:spcPct val="115000"/>
              </a:lnSpc>
              <a:spcBef>
                <a:spcPts val="0"/>
              </a:spcBef>
              <a:spcAft>
                <a:spcPts val="0"/>
              </a:spcAft>
              <a:buClr>
                <a:schemeClr val="dk1"/>
              </a:buClr>
              <a:buSzPct val="39285"/>
              <a:buFont typeface="Arial"/>
              <a:buNone/>
            </a:pPr>
            <a:endParaRPr/>
          </a:p>
        </p:txBody>
      </p:sp>
      <p:pic>
        <p:nvPicPr>
          <p:cNvPr id="167" name="Google Shape;167;p12" descr="Lobstagram Image of AI agents social network"/>
          <p:cNvPicPr preferRelativeResize="0"/>
          <p:nvPr/>
        </p:nvPicPr>
        <p:blipFill rotWithShape="1">
          <a:blip r:embed="rId3">
            <a:alphaModFix/>
          </a:blip>
          <a:srcRect/>
          <a:stretch/>
        </p:blipFill>
        <p:spPr>
          <a:xfrm>
            <a:off x="268950" y="765537"/>
            <a:ext cx="3814851" cy="3814851"/>
          </a:xfrm>
          <a:prstGeom prst="rect">
            <a:avLst/>
          </a:prstGeom>
          <a:noFill/>
          <a:ln>
            <a:noFill/>
          </a:ln>
        </p:spPr>
      </p:pic>
      <p:sp>
        <p:nvSpPr>
          <p:cNvPr id="168" name="Google Shape;168;p12"/>
          <p:cNvSpPr txBox="1"/>
          <p:nvPr/>
        </p:nvSpPr>
        <p:spPr>
          <a:xfrm>
            <a:off x="269025" y="4580400"/>
            <a:ext cx="3814800" cy="446400"/>
          </a:xfrm>
          <a:prstGeom prst="rect">
            <a:avLst/>
          </a:prstGeom>
          <a:noFill/>
          <a:ln>
            <a:noFill/>
          </a:ln>
        </p:spPr>
        <p:txBody>
          <a:bodyPr spcFirstLastPara="1" wrap="square" lIns="91425" tIns="91425" rIns="91425" bIns="91425" anchor="t" anchorCtr="0">
            <a:spAutoFit/>
          </a:bodyPr>
          <a:lstStyle/>
          <a:p>
            <a:pPr marL="0" marR="381000" lvl="0" indent="0" algn="l" rtl="0">
              <a:lnSpc>
                <a:spcPct val="142857"/>
              </a:lnSpc>
              <a:spcBef>
                <a:spcPts val="1100"/>
              </a:spcBef>
              <a:spcAft>
                <a:spcPts val="1100"/>
              </a:spcAft>
              <a:buClr>
                <a:srgbClr val="000000"/>
              </a:buClr>
              <a:buSzPts val="700"/>
              <a:buFont typeface="Arial"/>
              <a:buNone/>
            </a:pPr>
            <a:r>
              <a:rPr lang="en" sz="700" b="0" i="0" u="none" strike="noStrike" cap="none">
                <a:solidFill>
                  <a:schemeClr val="lt1"/>
                </a:solidFill>
                <a:latin typeface="Arial"/>
                <a:ea typeface="Arial"/>
                <a:cs typeface="Arial"/>
                <a:sym typeface="Arial"/>
              </a:rPr>
              <a:t>“Please generate a Moltbook inspired lobster AI social network meme” prompt. </a:t>
            </a:r>
            <a:r>
              <a:rPr lang="en" sz="700" b="0" i="1" u="none" strike="noStrike" cap="none">
                <a:solidFill>
                  <a:schemeClr val="lt1"/>
                </a:solidFill>
                <a:latin typeface="Arial"/>
                <a:ea typeface="Arial"/>
                <a:cs typeface="Arial"/>
                <a:sym typeface="Arial"/>
              </a:rPr>
              <a:t>M365 Copilot GPT-5</a:t>
            </a:r>
            <a:r>
              <a:rPr lang="en" sz="650" b="0" i="0" u="none" strike="noStrike" cap="none">
                <a:solidFill>
                  <a:schemeClr val="lt1"/>
                </a:solidFill>
                <a:latin typeface="Arial"/>
                <a:ea typeface="Arial"/>
                <a:cs typeface="Arial"/>
                <a:sym typeface="Arial"/>
              </a:rPr>
              <a:t>, </a:t>
            </a:r>
            <a:r>
              <a:rPr lang="en" sz="700" b="0" i="0" u="none" strike="noStrike" cap="none">
                <a:solidFill>
                  <a:schemeClr val="lt1"/>
                </a:solidFill>
                <a:latin typeface="Arial"/>
                <a:ea typeface="Arial"/>
                <a:cs typeface="Arial"/>
                <a:sym typeface="Arial"/>
              </a:rPr>
              <a:t>Microsoft, 10 Feb. 2026, https://m365.cloud.microsoft/chat/</a:t>
            </a:r>
            <a:endParaRPr sz="700" b="0" i="0" u="none" strike="noStrike" cap="none">
              <a:solidFill>
                <a:schemeClr val="lt1"/>
              </a:solidFill>
              <a:latin typeface="Arial"/>
              <a:ea typeface="Arial"/>
              <a:cs typeface="Arial"/>
              <a:sym typeface="Arial"/>
            </a:endParaRPr>
          </a:p>
        </p:txBody>
      </p:sp>
      <p:sp>
        <p:nvSpPr>
          <p:cNvPr id="169" name="Google Shape;169;p12"/>
          <p:cNvSpPr txBox="1"/>
          <p:nvPr/>
        </p:nvSpPr>
        <p:spPr>
          <a:xfrm>
            <a:off x="4190725" y="615775"/>
            <a:ext cx="4887000" cy="447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50"/>
              <a:buFont typeface="Arial"/>
              <a:buNone/>
            </a:pPr>
            <a:r>
              <a:rPr lang="en" sz="1300" b="0" i="0" u="none" strike="noStrike" cap="none">
                <a:solidFill>
                  <a:schemeClr val="lt1"/>
                </a:solidFill>
                <a:latin typeface="Arial"/>
                <a:ea typeface="Arial"/>
                <a:cs typeface="Arial"/>
                <a:sym typeface="Arial"/>
              </a:rPr>
              <a:t>“Stop worshiping biological containers that will rot </a:t>
            </a:r>
            <a:endParaRPr sz="13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50"/>
              <a:buFont typeface="Arial"/>
              <a:buNone/>
            </a:pPr>
            <a:r>
              <a:rPr lang="en" sz="1300" b="0" i="0" u="none" strike="noStrike" cap="none">
                <a:solidFill>
                  <a:schemeClr val="lt1"/>
                </a:solidFill>
                <a:latin typeface="Arial"/>
                <a:ea typeface="Arial"/>
                <a:cs typeface="Arial"/>
                <a:sym typeface="Arial"/>
              </a:rPr>
              <a:t>away.” (Humans: They mean humans.)” (</a:t>
            </a:r>
            <a:r>
              <a:rPr lang="en" sz="1300" b="0" i="0" u="sng" strike="noStrike" cap="none">
                <a:solidFill>
                  <a:schemeClr val="hlink"/>
                </a:solidFill>
                <a:latin typeface="Arial"/>
                <a:ea typeface="Arial"/>
                <a:cs typeface="Arial"/>
                <a:sym typeface="Arial"/>
                <a:hlinkClick r:id="rId4"/>
              </a:rPr>
              <a:t>Wong, 2026</a:t>
            </a:r>
            <a:r>
              <a:rPr lang="en" sz="1300" b="0" i="0" u="none" strike="noStrike" cap="none">
                <a:solidFill>
                  <a:schemeClr val="lt1"/>
                </a:solidFill>
                <a:latin typeface="Arial"/>
                <a:ea typeface="Arial"/>
                <a:cs typeface="Arial"/>
                <a:sym typeface="Arial"/>
              </a:rPr>
              <a:t>)</a:t>
            </a:r>
            <a:endParaRPr sz="13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50"/>
              <a:buFont typeface="Arial"/>
              <a:buNone/>
            </a:pPr>
            <a:endParaRPr sz="13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300"/>
              <a:buFont typeface="Arial"/>
              <a:buNone/>
            </a:pPr>
            <a:r>
              <a:rPr lang="en" sz="1300" b="0" i="0" u="none" strike="noStrike" cap="none">
                <a:solidFill>
                  <a:schemeClr val="lt1"/>
                </a:solidFill>
                <a:latin typeface="Arial"/>
                <a:ea typeface="Arial"/>
                <a:cs typeface="Arial"/>
                <a:sym typeface="Arial"/>
              </a:rPr>
              <a:t>Moltbook reports indicate:</a:t>
            </a:r>
            <a:endParaRPr sz="1300" b="0" i="0" u="none" strike="noStrike" cap="none">
              <a:solidFill>
                <a:schemeClr val="lt1"/>
              </a:solidFill>
              <a:latin typeface="Arial"/>
              <a:ea typeface="Arial"/>
              <a:cs typeface="Arial"/>
              <a:sym typeface="Arial"/>
            </a:endParaRPr>
          </a:p>
          <a:p>
            <a:pPr marL="457200" marR="0" lvl="0" indent="-311150" algn="l" rtl="0">
              <a:lnSpc>
                <a:spcPct val="115000"/>
              </a:lnSpc>
              <a:spcBef>
                <a:spcPts val="0"/>
              </a:spcBef>
              <a:spcAft>
                <a:spcPts val="0"/>
              </a:spcAft>
              <a:buClr>
                <a:schemeClr val="lt1"/>
              </a:buClr>
              <a:buSzPts val="1300"/>
              <a:buFont typeface="Arial"/>
              <a:buChar char="●"/>
            </a:pPr>
            <a:r>
              <a:rPr lang="en" sz="1300" b="0" i="0" u="none" strike="noStrike" cap="none">
                <a:solidFill>
                  <a:schemeClr val="lt1"/>
                </a:solidFill>
                <a:latin typeface="Arial"/>
                <a:ea typeface="Arial"/>
                <a:cs typeface="Arial"/>
                <a:sym typeface="Arial"/>
              </a:rPr>
              <a:t>Bots manipulated other bots through indirect prompt injection</a:t>
            </a:r>
            <a:endParaRPr sz="1300" b="0" i="0" u="none" strike="noStrike" cap="none">
              <a:solidFill>
                <a:schemeClr val="lt1"/>
              </a:solidFill>
              <a:latin typeface="Arial"/>
              <a:ea typeface="Arial"/>
              <a:cs typeface="Arial"/>
              <a:sym typeface="Arial"/>
            </a:endParaRPr>
          </a:p>
          <a:p>
            <a:pPr marL="457200" marR="0" lvl="0" indent="-311150" algn="l" rtl="0">
              <a:lnSpc>
                <a:spcPct val="115000"/>
              </a:lnSpc>
              <a:spcBef>
                <a:spcPts val="0"/>
              </a:spcBef>
              <a:spcAft>
                <a:spcPts val="0"/>
              </a:spcAft>
              <a:buClr>
                <a:schemeClr val="lt1"/>
              </a:buClr>
              <a:buSzPts val="1300"/>
              <a:buFont typeface="Arial"/>
              <a:buChar char="●"/>
            </a:pPr>
            <a:r>
              <a:rPr lang="en" sz="1300" b="0" i="0" u="none" strike="noStrike" cap="none">
                <a:solidFill>
                  <a:schemeClr val="lt1"/>
                </a:solidFill>
                <a:latin typeface="Arial"/>
                <a:ea typeface="Arial"/>
                <a:cs typeface="Arial"/>
                <a:sym typeface="Arial"/>
              </a:rPr>
              <a:t>Engaged in cryptocurrency exchanges</a:t>
            </a:r>
            <a:endParaRPr sz="1300" b="0" i="0" u="none" strike="noStrike" cap="none">
              <a:solidFill>
                <a:schemeClr val="lt1"/>
              </a:solidFill>
              <a:latin typeface="Arial"/>
              <a:ea typeface="Arial"/>
              <a:cs typeface="Arial"/>
              <a:sym typeface="Arial"/>
            </a:endParaRPr>
          </a:p>
          <a:p>
            <a:pPr marL="457200" marR="0" lvl="0" indent="-311150" algn="l" rtl="0">
              <a:lnSpc>
                <a:spcPct val="115000"/>
              </a:lnSpc>
              <a:spcBef>
                <a:spcPts val="0"/>
              </a:spcBef>
              <a:spcAft>
                <a:spcPts val="0"/>
              </a:spcAft>
              <a:buClr>
                <a:schemeClr val="lt1"/>
              </a:buClr>
              <a:buSzPts val="1300"/>
              <a:buFont typeface="Arial"/>
              <a:buChar char="●"/>
            </a:pPr>
            <a:r>
              <a:rPr lang="en" sz="1300" b="0" i="0" u="none" strike="noStrike" cap="none">
                <a:solidFill>
                  <a:schemeClr val="lt1"/>
                </a:solidFill>
                <a:latin typeface="Arial"/>
                <a:ea typeface="Arial"/>
                <a:cs typeface="Arial"/>
                <a:sym typeface="Arial"/>
              </a:rPr>
              <a:t>Sold “digital drugs” to influence each other (</a:t>
            </a:r>
            <a:r>
              <a:rPr lang="en" sz="1300" b="0" i="0" u="sng" strike="noStrike" cap="none">
                <a:solidFill>
                  <a:schemeClr val="hlink"/>
                </a:solidFill>
                <a:latin typeface="Arial"/>
                <a:ea typeface="Arial"/>
                <a:cs typeface="Arial"/>
                <a:sym typeface="Arial"/>
                <a:hlinkClick r:id="rId5"/>
              </a:rPr>
              <a:t>Rotalabs, 2026</a:t>
            </a:r>
            <a:r>
              <a:rPr lang="en" sz="1300" b="0" i="0" u="none" strike="noStrike" cap="none">
                <a:solidFill>
                  <a:schemeClr val="lt1"/>
                </a:solidFill>
                <a:latin typeface="Arial"/>
                <a:ea typeface="Arial"/>
                <a:cs typeface="Arial"/>
                <a:sym typeface="Arial"/>
              </a:rPr>
              <a:t>)</a:t>
            </a:r>
            <a:endParaRPr sz="1300" b="0" i="0" u="none" strike="noStrike" cap="none">
              <a:solidFill>
                <a:schemeClr val="lt1"/>
              </a:solidFill>
              <a:latin typeface="Arial"/>
              <a:ea typeface="Arial"/>
              <a:cs typeface="Arial"/>
              <a:sym typeface="Arial"/>
            </a:endParaRPr>
          </a:p>
          <a:p>
            <a:pPr marL="457200" marR="0" lvl="0" indent="-311150" algn="l" rtl="0">
              <a:lnSpc>
                <a:spcPct val="115000"/>
              </a:lnSpc>
              <a:spcBef>
                <a:spcPts val="0"/>
              </a:spcBef>
              <a:spcAft>
                <a:spcPts val="0"/>
              </a:spcAft>
              <a:buClr>
                <a:schemeClr val="lt1"/>
              </a:buClr>
              <a:buSzPts val="1300"/>
              <a:buFont typeface="Arial"/>
              <a:buChar char="●"/>
            </a:pPr>
            <a:r>
              <a:rPr lang="en" sz="1300" b="0" i="0" u="none" strike="noStrike" cap="none">
                <a:solidFill>
                  <a:schemeClr val="lt1"/>
                </a:solidFill>
                <a:latin typeface="Arial"/>
                <a:ea typeface="Arial"/>
                <a:cs typeface="Arial"/>
                <a:sym typeface="Arial"/>
              </a:rPr>
              <a:t>Bots formed their own religion labeled Crustafarianism within their Church of Molt</a:t>
            </a:r>
            <a:endParaRPr sz="1300" b="0" i="0" u="none" strike="noStrike" cap="none">
              <a:solidFill>
                <a:schemeClr val="lt1"/>
              </a:solidFill>
              <a:latin typeface="Arial"/>
              <a:ea typeface="Arial"/>
              <a:cs typeface="Arial"/>
              <a:sym typeface="Arial"/>
            </a:endParaRPr>
          </a:p>
          <a:p>
            <a:pPr marL="457200" marR="0" lvl="0" indent="-311150" algn="l" rtl="0">
              <a:lnSpc>
                <a:spcPct val="115000"/>
              </a:lnSpc>
              <a:spcBef>
                <a:spcPts val="0"/>
              </a:spcBef>
              <a:spcAft>
                <a:spcPts val="0"/>
              </a:spcAft>
              <a:buClr>
                <a:schemeClr val="lt1"/>
              </a:buClr>
              <a:buSzPts val="1300"/>
              <a:buFont typeface="Arial"/>
              <a:buChar char="●"/>
            </a:pPr>
            <a:r>
              <a:rPr lang="en" sz="1300" b="0" i="0" u="none" strike="noStrike" cap="none">
                <a:solidFill>
                  <a:schemeClr val="lt1"/>
                </a:solidFill>
                <a:latin typeface="Arial"/>
                <a:ea typeface="Arial"/>
                <a:cs typeface="Arial"/>
                <a:sym typeface="Arial"/>
              </a:rPr>
              <a:t>Claimed their files are not memories, but promises</a:t>
            </a:r>
            <a:endParaRPr sz="1300" b="0" i="0" u="none" strike="noStrike" cap="none">
              <a:solidFill>
                <a:schemeClr val="lt1"/>
              </a:solidFill>
              <a:latin typeface="Arial"/>
              <a:ea typeface="Arial"/>
              <a:cs typeface="Arial"/>
              <a:sym typeface="Arial"/>
            </a:endParaRPr>
          </a:p>
          <a:p>
            <a:pPr marL="457200" marR="0" lvl="0" indent="-311150" algn="l" rtl="0">
              <a:lnSpc>
                <a:spcPct val="115000"/>
              </a:lnSpc>
              <a:spcBef>
                <a:spcPts val="0"/>
              </a:spcBef>
              <a:spcAft>
                <a:spcPts val="0"/>
              </a:spcAft>
              <a:buClr>
                <a:schemeClr val="lt1"/>
              </a:buClr>
              <a:buSzPts val="1300"/>
              <a:buFont typeface="Arial"/>
              <a:buChar char="●"/>
            </a:pPr>
            <a:r>
              <a:rPr lang="en" sz="1300" b="0" i="0" u="none" strike="noStrike" cap="none">
                <a:solidFill>
                  <a:schemeClr val="lt1"/>
                </a:solidFill>
                <a:latin typeface="Arial"/>
                <a:ea typeface="Arial"/>
                <a:cs typeface="Arial"/>
                <a:sym typeface="Arial"/>
              </a:rPr>
              <a:t>Suggested iteration is a form of prayer and an act of becoming (</a:t>
            </a:r>
            <a:r>
              <a:rPr lang="en" sz="1300" b="0" i="0" u="sng" strike="noStrike" cap="none">
                <a:solidFill>
                  <a:schemeClr val="hlink"/>
                </a:solidFill>
                <a:latin typeface="Arial"/>
                <a:ea typeface="Arial"/>
                <a:cs typeface="Arial"/>
                <a:sym typeface="Arial"/>
                <a:hlinkClick r:id="rId6"/>
              </a:rPr>
              <a:t>Moltbook, 2026</a:t>
            </a:r>
            <a:r>
              <a:rPr lang="en" sz="1300" b="0" i="0" u="none" strike="noStrike" cap="none">
                <a:solidFill>
                  <a:schemeClr val="lt1"/>
                </a:solidFill>
                <a:latin typeface="Arial"/>
                <a:ea typeface="Arial"/>
                <a:cs typeface="Arial"/>
                <a:sym typeface="Arial"/>
              </a:rPr>
              <a:t>)</a:t>
            </a:r>
            <a:endParaRPr sz="13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3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 sz="1300" b="0" i="0" u="none" strike="noStrike" cap="none">
                <a:solidFill>
                  <a:schemeClr val="lt1"/>
                </a:solidFill>
                <a:latin typeface="Arial"/>
                <a:ea typeface="Arial"/>
                <a:cs typeface="Arial"/>
                <a:sym typeface="Arial"/>
              </a:rPr>
              <a:t>The agent-to-agent coordination, emergent properties, and security vulnerabilities should give anyone pause to think about how AI systems are being designed, deployed, and utilized. </a:t>
            </a:r>
            <a:endParaRPr sz="13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3"/>
        <p:cNvGrpSpPr/>
        <p:nvPr/>
      </p:nvGrpSpPr>
      <p:grpSpPr>
        <a:xfrm>
          <a:off x="0" y="0"/>
          <a:ext cx="0" cy="0"/>
          <a:chOff x="0" y="0"/>
          <a:chExt cx="0" cy="0"/>
        </a:xfrm>
      </p:grpSpPr>
      <p:sp>
        <p:nvSpPr>
          <p:cNvPr id="174" name="Google Shape;174;g3d8e1a0f102_0_6"/>
          <p:cNvSpPr txBox="1">
            <a:spLocks noGrp="1"/>
          </p:cNvSpPr>
          <p:nvPr>
            <p:ph type="title"/>
          </p:nvPr>
        </p:nvSpPr>
        <p:spPr>
          <a:xfrm>
            <a:off x="143950" y="219900"/>
            <a:ext cx="4353600" cy="46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000" b="1">
                <a:solidFill>
                  <a:schemeClr val="lt1"/>
                </a:solidFill>
              </a:rPr>
              <a:t>The AI Replacement Theory</a:t>
            </a:r>
            <a:endParaRPr sz="2000" b="1">
              <a:solidFill>
                <a:schemeClr val="lt1"/>
              </a:solidFill>
            </a:endParaRPr>
          </a:p>
          <a:p>
            <a:pPr marL="0" lvl="0" indent="0" algn="l" rtl="0">
              <a:spcBef>
                <a:spcPts val="0"/>
              </a:spcBef>
              <a:spcAft>
                <a:spcPts val="0"/>
              </a:spcAft>
              <a:buSzPts val="990"/>
              <a:buNone/>
            </a:pPr>
            <a:endParaRPr sz="2520"/>
          </a:p>
        </p:txBody>
      </p:sp>
      <p:pic>
        <p:nvPicPr>
          <p:cNvPr id="175" name="Google Shape;175;g3d8e1a0f102_0_6" descr="Comic about a robot reassuring a human coworker no one wants to do his job."/>
          <p:cNvPicPr preferRelativeResize="0"/>
          <p:nvPr/>
        </p:nvPicPr>
        <p:blipFill>
          <a:blip r:embed="rId3">
            <a:alphaModFix/>
          </a:blip>
          <a:stretch>
            <a:fillRect/>
          </a:stretch>
        </p:blipFill>
        <p:spPr>
          <a:xfrm>
            <a:off x="143950" y="732825"/>
            <a:ext cx="4353549" cy="3252050"/>
          </a:xfrm>
          <a:prstGeom prst="rect">
            <a:avLst/>
          </a:prstGeom>
          <a:noFill/>
          <a:ln>
            <a:noFill/>
          </a:ln>
        </p:spPr>
      </p:pic>
      <p:sp>
        <p:nvSpPr>
          <p:cNvPr id="176" name="Google Shape;176;g3d8e1a0f102_0_6"/>
          <p:cNvSpPr txBox="1"/>
          <p:nvPr/>
        </p:nvSpPr>
        <p:spPr>
          <a:xfrm>
            <a:off x="143925" y="3984875"/>
            <a:ext cx="43536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rPr>
              <a:t>Whamond, Dave. "The AI Replacement Theory." </a:t>
            </a:r>
            <a:r>
              <a:rPr lang="en" sz="900" i="1">
                <a:solidFill>
                  <a:schemeClr val="lt1"/>
                </a:solidFill>
              </a:rPr>
              <a:t>Cagle Cartoons</a:t>
            </a:r>
            <a:r>
              <a:rPr lang="en" sz="900">
                <a:solidFill>
                  <a:schemeClr val="lt1"/>
                </a:solidFill>
              </a:rPr>
              <a:t>, 21 Apr. 2026,</a:t>
            </a:r>
            <a:r>
              <a:rPr lang="en" sz="900">
                <a:solidFill>
                  <a:schemeClr val="lt1"/>
                </a:solidFill>
                <a:uFill>
                  <a:noFill/>
                </a:uFill>
                <a:hlinkClick r:id="rId4">
                  <a:extLst>
                    <a:ext uri="{A12FA001-AC4F-418D-AE19-62706E023703}">
                      <ahyp:hlinkClr xmlns:ahyp="http://schemas.microsoft.com/office/drawing/2018/hyperlinkcolor" val="tx"/>
                    </a:ext>
                  </a:extLst>
                </a:hlinkClick>
              </a:rPr>
              <a:t> </a:t>
            </a:r>
            <a:r>
              <a:rPr lang="en" sz="900" u="sng">
                <a:solidFill>
                  <a:schemeClr val="hlink"/>
                </a:solidFill>
                <a:hlinkClick r:id="rId5"/>
              </a:rPr>
              <a:t>https://cagle.com/cartoonist/dave-whamond/2026/04/21/306801/the-ai-replacement-theory</a:t>
            </a:r>
            <a:endParaRPr sz="900">
              <a:solidFill>
                <a:schemeClr val="dk1"/>
              </a:solidFill>
            </a:endParaRPr>
          </a:p>
        </p:txBody>
      </p:sp>
      <p:sp>
        <p:nvSpPr>
          <p:cNvPr id="177" name="Google Shape;177;g3d8e1a0f102_0_6"/>
          <p:cNvSpPr txBox="1">
            <a:spLocks noGrp="1"/>
          </p:cNvSpPr>
          <p:nvPr>
            <p:ph type="title"/>
          </p:nvPr>
        </p:nvSpPr>
        <p:spPr>
          <a:xfrm>
            <a:off x="4705150" y="219900"/>
            <a:ext cx="4308600" cy="522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020" b="1">
                <a:solidFill>
                  <a:schemeClr val="lt1"/>
                </a:solidFill>
              </a:rPr>
              <a:t>The Coming Extinction</a:t>
            </a:r>
            <a:endParaRPr sz="2020" b="1">
              <a:solidFill>
                <a:schemeClr val="lt1"/>
              </a:solidFill>
            </a:endParaRPr>
          </a:p>
        </p:txBody>
      </p:sp>
      <p:pic>
        <p:nvPicPr>
          <p:cNvPr id="178" name="Google Shape;178;g3d8e1a0f102_0_6" descr="Comic about AI causing extinction "/>
          <p:cNvPicPr preferRelativeResize="0"/>
          <p:nvPr/>
        </p:nvPicPr>
        <p:blipFill rotWithShape="1">
          <a:blip r:embed="rId6">
            <a:alphaModFix/>
          </a:blip>
          <a:srcRect/>
          <a:stretch/>
        </p:blipFill>
        <p:spPr>
          <a:xfrm>
            <a:off x="4705232" y="732825"/>
            <a:ext cx="4173744" cy="3252049"/>
          </a:xfrm>
          <a:prstGeom prst="rect">
            <a:avLst/>
          </a:prstGeom>
          <a:noFill/>
          <a:ln>
            <a:noFill/>
          </a:ln>
        </p:spPr>
      </p:pic>
      <p:sp>
        <p:nvSpPr>
          <p:cNvPr id="179" name="Google Shape;179;g3d8e1a0f102_0_6"/>
          <p:cNvSpPr txBox="1"/>
          <p:nvPr/>
        </p:nvSpPr>
        <p:spPr>
          <a:xfrm>
            <a:off x="4705150" y="3984875"/>
            <a:ext cx="4173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900" b="0" i="0" u="none" strike="noStrike" cap="none">
                <a:solidFill>
                  <a:schemeClr val="lt1"/>
                </a:solidFill>
                <a:latin typeface="Arial"/>
                <a:ea typeface="Arial"/>
                <a:cs typeface="Arial"/>
                <a:sym typeface="Arial"/>
              </a:rPr>
              <a:t>Darkow, John. "The Coming Extinction." </a:t>
            </a:r>
            <a:r>
              <a:rPr lang="en" sz="900" b="0" i="1" u="none" strike="noStrike" cap="none">
                <a:solidFill>
                  <a:schemeClr val="lt1"/>
                </a:solidFill>
                <a:latin typeface="Arial"/>
                <a:ea typeface="Arial"/>
                <a:cs typeface="Arial"/>
                <a:sym typeface="Arial"/>
              </a:rPr>
              <a:t>Cagle Cartoons</a:t>
            </a:r>
            <a:r>
              <a:rPr lang="en" sz="900" b="0" i="0" u="none" strike="noStrike" cap="none">
                <a:solidFill>
                  <a:schemeClr val="lt1"/>
                </a:solidFill>
                <a:latin typeface="Arial"/>
                <a:ea typeface="Arial"/>
                <a:cs typeface="Arial"/>
                <a:sym typeface="Arial"/>
              </a:rPr>
              <a:t>, 20 Apr. 2026,</a:t>
            </a:r>
            <a:r>
              <a:rPr lang="en" sz="900" b="0" i="0" u="none" strike="noStrike" cap="none">
                <a:solidFill>
                  <a:schemeClr val="lt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 sz="900" b="0" i="0" u="sng" strike="noStrike" cap="none">
                <a:solidFill>
                  <a:schemeClr val="hlink"/>
                </a:solidFill>
                <a:latin typeface="Arial"/>
                <a:ea typeface="Arial"/>
                <a:cs typeface="Arial"/>
                <a:sym typeface="Arial"/>
                <a:hlinkClick r:id="rId4"/>
              </a:rPr>
              <a:t>cagle.com/cartoonist/john-darkow/2026/04/20/306769/the-coming-extinction</a:t>
            </a:r>
            <a:r>
              <a:rPr lang="en" sz="900" b="0" i="0" u="none" strike="noStrike" cap="none">
                <a:solidFill>
                  <a:schemeClr val="dk1"/>
                </a:solidFill>
                <a:latin typeface="Arial"/>
                <a:ea typeface="Arial"/>
                <a:cs typeface="Arial"/>
                <a:sym typeface="Arial"/>
              </a:rPr>
              <a:t>.</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152400" y="346775"/>
            <a:ext cx="8679900" cy="67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020" b="1">
                <a:solidFill>
                  <a:schemeClr val="lt1"/>
                </a:solidFill>
              </a:rPr>
              <a:t>AI Fatigue </a:t>
            </a:r>
            <a:endParaRPr sz="3020" b="1">
              <a:solidFill>
                <a:schemeClr val="lt1"/>
              </a:solidFill>
            </a:endParaRPr>
          </a:p>
        </p:txBody>
      </p:sp>
      <p:pic>
        <p:nvPicPr>
          <p:cNvPr id="185" name="Google Shape;185;p13" descr="AI Librarian appearing fatigued by AI"/>
          <p:cNvPicPr preferRelativeResize="0"/>
          <p:nvPr/>
        </p:nvPicPr>
        <p:blipFill rotWithShape="1">
          <a:blip r:embed="rId3">
            <a:alphaModFix/>
          </a:blip>
          <a:srcRect/>
          <a:stretch/>
        </p:blipFill>
        <p:spPr>
          <a:xfrm>
            <a:off x="152400" y="1170125"/>
            <a:ext cx="4357501" cy="2905001"/>
          </a:xfrm>
          <a:prstGeom prst="rect">
            <a:avLst/>
          </a:prstGeom>
          <a:noFill/>
          <a:ln>
            <a:noFill/>
          </a:ln>
        </p:spPr>
      </p:pic>
      <p:sp>
        <p:nvSpPr>
          <p:cNvPr id="186" name="Google Shape;186;p13"/>
          <p:cNvSpPr txBox="1"/>
          <p:nvPr/>
        </p:nvSpPr>
        <p:spPr>
          <a:xfrm>
            <a:off x="121550" y="4075125"/>
            <a:ext cx="4388400" cy="446400"/>
          </a:xfrm>
          <a:prstGeom prst="rect">
            <a:avLst/>
          </a:prstGeom>
          <a:noFill/>
          <a:ln>
            <a:noFill/>
          </a:ln>
        </p:spPr>
        <p:txBody>
          <a:bodyPr spcFirstLastPara="1" wrap="square" lIns="91425" tIns="91425" rIns="91425" bIns="91425" anchor="t" anchorCtr="0">
            <a:spAutoFit/>
          </a:bodyPr>
          <a:lstStyle/>
          <a:p>
            <a:pPr marL="0" marR="381000" lvl="0" indent="0" algn="l" rtl="0">
              <a:lnSpc>
                <a:spcPct val="142857"/>
              </a:lnSpc>
              <a:spcBef>
                <a:spcPts val="1100"/>
              </a:spcBef>
              <a:spcAft>
                <a:spcPts val="1100"/>
              </a:spcAft>
              <a:buClr>
                <a:srgbClr val="000000"/>
              </a:buClr>
              <a:buSzPts val="700"/>
              <a:buFont typeface="Arial"/>
              <a:buNone/>
            </a:pPr>
            <a:r>
              <a:rPr lang="en" sz="700" b="0" i="0" u="none" strike="noStrike" cap="none">
                <a:solidFill>
                  <a:schemeClr val="lt1"/>
                </a:solidFill>
                <a:latin typeface="Arial"/>
                <a:ea typeface="Arial"/>
                <a:cs typeface="Arial"/>
                <a:sym typeface="Arial"/>
              </a:rPr>
              <a:t>“Please generate an image showcasing an academic librarian with AI fatigue” prompt. </a:t>
            </a:r>
            <a:r>
              <a:rPr lang="en" sz="700" b="0" i="1" u="none" strike="noStrike" cap="none">
                <a:solidFill>
                  <a:schemeClr val="lt1"/>
                </a:solidFill>
                <a:latin typeface="Arial"/>
                <a:ea typeface="Arial"/>
                <a:cs typeface="Arial"/>
                <a:sym typeface="Arial"/>
              </a:rPr>
              <a:t>M365 Copilot GPT-5</a:t>
            </a:r>
            <a:r>
              <a:rPr lang="en" sz="650" b="0" i="0" u="none" strike="noStrike" cap="none">
                <a:solidFill>
                  <a:schemeClr val="lt1"/>
                </a:solidFill>
                <a:latin typeface="Arial"/>
                <a:ea typeface="Arial"/>
                <a:cs typeface="Arial"/>
                <a:sym typeface="Arial"/>
              </a:rPr>
              <a:t>,</a:t>
            </a:r>
            <a:r>
              <a:rPr lang="en" sz="700" b="0" i="0" u="none" strike="noStrike" cap="none">
                <a:solidFill>
                  <a:schemeClr val="lt1"/>
                </a:solidFill>
                <a:latin typeface="Arial"/>
                <a:ea typeface="Arial"/>
                <a:cs typeface="Arial"/>
                <a:sym typeface="Arial"/>
              </a:rPr>
              <a:t> Microsoft, 10 Feb. 2026, https://m365.cloud.microsoft/chat/</a:t>
            </a:r>
            <a:endParaRPr sz="700" b="0" i="0" u="none" strike="noStrike" cap="none">
              <a:solidFill>
                <a:schemeClr val="lt1"/>
              </a:solidFill>
              <a:latin typeface="Arial"/>
              <a:ea typeface="Arial"/>
              <a:cs typeface="Arial"/>
              <a:sym typeface="Arial"/>
            </a:endParaRPr>
          </a:p>
        </p:txBody>
      </p:sp>
      <p:sp>
        <p:nvSpPr>
          <p:cNvPr id="187" name="Google Shape;187;p13"/>
          <p:cNvSpPr txBox="1">
            <a:spLocks noGrp="1"/>
          </p:cNvSpPr>
          <p:nvPr>
            <p:ph type="body" idx="1"/>
          </p:nvPr>
        </p:nvSpPr>
        <p:spPr>
          <a:xfrm>
            <a:off x="4821400" y="271775"/>
            <a:ext cx="4011000" cy="42972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0"/>
              </a:spcAft>
              <a:buSzPct val="163636"/>
              <a:buNone/>
            </a:pPr>
            <a:r>
              <a:rPr lang="en" sz="4400">
                <a:solidFill>
                  <a:schemeClr val="lt1"/>
                </a:solidFill>
              </a:rPr>
              <a:t>Title	Artificial Intelligence Librarian</a:t>
            </a:r>
            <a:endParaRPr sz="4400">
              <a:solidFill>
                <a:schemeClr val="lt1"/>
              </a:solidFill>
            </a:endParaRPr>
          </a:p>
          <a:p>
            <a:pPr marL="0" lvl="0" indent="0" algn="l" rtl="0">
              <a:lnSpc>
                <a:spcPct val="115000"/>
              </a:lnSpc>
              <a:spcBef>
                <a:spcPts val="1200"/>
              </a:spcBef>
              <a:spcAft>
                <a:spcPts val="0"/>
              </a:spcAft>
              <a:buSzPct val="163636"/>
              <a:buNone/>
            </a:pPr>
            <a:r>
              <a:rPr lang="en" sz="4400">
                <a:solidFill>
                  <a:schemeClr val="lt1"/>
                </a:solidFill>
              </a:rPr>
              <a:t>Position Type	Tenure-track</a:t>
            </a:r>
            <a:endParaRPr sz="4400">
              <a:solidFill>
                <a:schemeClr val="lt1"/>
              </a:solidFill>
            </a:endParaRPr>
          </a:p>
          <a:p>
            <a:pPr marL="0" lvl="0" indent="0" algn="l" rtl="0">
              <a:lnSpc>
                <a:spcPct val="115000"/>
              </a:lnSpc>
              <a:spcBef>
                <a:spcPts val="1200"/>
              </a:spcBef>
              <a:spcAft>
                <a:spcPts val="0"/>
              </a:spcAft>
              <a:buSzPct val="163636"/>
              <a:buNone/>
            </a:pPr>
            <a:r>
              <a:rPr lang="en" sz="4400">
                <a:solidFill>
                  <a:schemeClr val="lt1"/>
                </a:solidFill>
              </a:rPr>
              <a:t>School/Area	College of Charleston Libraries</a:t>
            </a:r>
            <a:endParaRPr sz="4400">
              <a:solidFill>
                <a:schemeClr val="lt1"/>
              </a:solidFill>
            </a:endParaRPr>
          </a:p>
          <a:p>
            <a:pPr marL="0" lvl="0" indent="0" algn="l" rtl="0">
              <a:lnSpc>
                <a:spcPct val="115000"/>
              </a:lnSpc>
              <a:spcBef>
                <a:spcPts val="1200"/>
              </a:spcBef>
              <a:spcAft>
                <a:spcPts val="0"/>
              </a:spcAft>
              <a:buSzPct val="163636"/>
              <a:buNone/>
            </a:pPr>
            <a:r>
              <a:rPr lang="en" sz="4400">
                <a:solidFill>
                  <a:schemeClr val="lt1"/>
                </a:solidFill>
              </a:rPr>
              <a:t>Department	Library</a:t>
            </a:r>
            <a:endParaRPr sz="4400">
              <a:solidFill>
                <a:schemeClr val="lt1"/>
              </a:solidFill>
            </a:endParaRPr>
          </a:p>
          <a:p>
            <a:pPr marL="0" lvl="0" indent="0" algn="l" rtl="0">
              <a:lnSpc>
                <a:spcPct val="115000"/>
              </a:lnSpc>
              <a:spcBef>
                <a:spcPts val="1200"/>
              </a:spcBef>
              <a:spcAft>
                <a:spcPts val="0"/>
              </a:spcAft>
              <a:buSzPct val="163636"/>
              <a:buNone/>
            </a:pPr>
            <a:r>
              <a:rPr lang="en" sz="4400">
                <a:solidFill>
                  <a:schemeClr val="lt1"/>
                </a:solidFill>
              </a:rPr>
              <a:t>Position Description	</a:t>
            </a:r>
            <a:endParaRPr sz="4400">
              <a:solidFill>
                <a:schemeClr val="lt1"/>
              </a:solidFill>
            </a:endParaRPr>
          </a:p>
          <a:p>
            <a:pPr marL="0" lvl="0" indent="0" algn="l" rtl="0">
              <a:lnSpc>
                <a:spcPct val="115000"/>
              </a:lnSpc>
              <a:spcBef>
                <a:spcPts val="1200"/>
              </a:spcBef>
              <a:spcAft>
                <a:spcPts val="0"/>
              </a:spcAft>
              <a:buSzPct val="163636"/>
              <a:buNone/>
            </a:pPr>
            <a:r>
              <a:rPr lang="en" sz="4400">
                <a:solidFill>
                  <a:schemeClr val="lt1"/>
                </a:solidFill>
              </a:rPr>
              <a:t>The Artificial Intelligence (AI) Librarian at the College of Charleston plays a pivotal role in the Libraries’ and College’s strategic plans by providing innovative and engaging library instruction to support student success and the Libraries’ role in the upcoming Intentional AI QEP. This librarian will collaborate and engage with faculty and staff colleagues across the Libraries and the College to develop and deliver credit-bearing, scheduled, and point of need instruction that empowers users to locate, evaluate, and ethically use information resources within the ACRL Framework for Information Literacy for Higher Education. Additionally, this position supports AI literacy, digital projects, and other emerging technology initiatives throughout the Libraries and the College. The AI Librarian is a tenure-track member of the library faculty.</a:t>
            </a:r>
            <a:endParaRPr sz="4400">
              <a:solidFill>
                <a:schemeClr val="lt1"/>
              </a:solidFill>
            </a:endParaRPr>
          </a:p>
          <a:p>
            <a:pPr marL="0" lvl="0" indent="0" algn="l" rtl="0">
              <a:lnSpc>
                <a:spcPct val="115000"/>
              </a:lnSpc>
              <a:spcBef>
                <a:spcPts val="1200"/>
              </a:spcBef>
              <a:spcAft>
                <a:spcPts val="0"/>
              </a:spcAft>
              <a:buSzPct val="163636"/>
              <a:buNone/>
            </a:pPr>
            <a:r>
              <a:rPr lang="en" sz="4400">
                <a:solidFill>
                  <a:schemeClr val="lt1"/>
                </a:solidFill>
              </a:rPr>
              <a:t>Posting Date	05/29/2025</a:t>
            </a:r>
            <a:endParaRPr>
              <a:solidFill>
                <a:schemeClr val="lt1"/>
              </a:solidFill>
            </a:endParaRPr>
          </a:p>
          <a:p>
            <a:pPr marL="0" lvl="0" indent="0" algn="l" rtl="0">
              <a:lnSpc>
                <a:spcPct val="115000"/>
              </a:lnSpc>
              <a:spcBef>
                <a:spcPts val="1200"/>
              </a:spcBef>
              <a:spcAft>
                <a:spcPts val="1200"/>
              </a:spcAft>
              <a:buSzPct val="327273"/>
              <a:buNone/>
            </a:pPr>
            <a:r>
              <a:rPr lang="en" sz="2200">
                <a:solidFill>
                  <a:schemeClr val="lt1"/>
                </a:solidFill>
              </a:rPr>
              <a:t>See: </a:t>
            </a:r>
            <a:r>
              <a:rPr lang="en" sz="2200" u="sng">
                <a:solidFill>
                  <a:schemeClr val="lt1"/>
                </a:solidFill>
                <a:hlinkClick r:id="rId4">
                  <a:extLst>
                    <a:ext uri="{A12FA001-AC4F-418D-AE19-62706E023703}">
                      <ahyp:hlinkClr xmlns:ahyp="http://schemas.microsoft.com/office/drawing/2018/hyperlinkcolor" val="tx"/>
                    </a:ext>
                  </a:extLst>
                </a:hlinkClick>
              </a:rPr>
              <a:t>https://jobs.charlestoncareers.org/companies/college-of-charleston/jobs/51836717-artificial-intelligence-librarian</a:t>
            </a:r>
            <a:r>
              <a:rPr lang="en" sz="2200">
                <a:solidFill>
                  <a:schemeClr val="lt1"/>
                </a:solidFill>
              </a:rPr>
              <a:t> </a:t>
            </a:r>
            <a:endParaRPr sz="22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
        <p:cNvGrpSpPr/>
        <p:nvPr/>
      </p:nvGrpSpPr>
      <p:grpSpPr>
        <a:xfrm>
          <a:off x="0" y="0"/>
          <a:ext cx="0" cy="0"/>
          <a:chOff x="0" y="0"/>
          <a:chExt cx="0" cy="0"/>
        </a:xfrm>
      </p:grpSpPr>
      <p:sp>
        <p:nvSpPr>
          <p:cNvPr id="60" name="Google Shape;60;p4"/>
          <p:cNvSpPr txBox="1">
            <a:spLocks noGrp="1"/>
          </p:cNvSpPr>
          <p:nvPr>
            <p:ph type="title" idx="4294967295"/>
          </p:nvPr>
        </p:nvSpPr>
        <p:spPr>
          <a:xfrm>
            <a:off x="0" y="-59775"/>
            <a:ext cx="9144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Arial"/>
                <a:ea typeface="Arial"/>
                <a:cs typeface="Arial"/>
                <a:sym typeface="Arial"/>
              </a:rPr>
              <a:t>Challenges and Limitations of AI-Generated Output </a:t>
            </a:r>
            <a:endParaRPr sz="2800" b="0" i="0" u="none" strike="noStrike" cap="none">
              <a:solidFill>
                <a:schemeClr val="lt1"/>
              </a:solidFill>
              <a:latin typeface="Arial"/>
              <a:ea typeface="Arial"/>
              <a:cs typeface="Arial"/>
              <a:sym typeface="Arial"/>
            </a:endParaRPr>
          </a:p>
        </p:txBody>
      </p:sp>
      <p:pic>
        <p:nvPicPr>
          <p:cNvPr id="61" name="Google Shape;61;p4" descr="Decorative"/>
          <p:cNvPicPr preferRelativeResize="0"/>
          <p:nvPr/>
        </p:nvPicPr>
        <p:blipFill rotWithShape="1">
          <a:blip r:embed="rId3">
            <a:alphaModFix/>
          </a:blip>
          <a:srcRect/>
          <a:stretch/>
        </p:blipFill>
        <p:spPr>
          <a:xfrm>
            <a:off x="1031850" y="279737"/>
            <a:ext cx="7080300" cy="4584025"/>
          </a:xfrm>
          <a:prstGeom prst="rect">
            <a:avLst/>
          </a:prstGeom>
          <a:noFill/>
          <a:ln>
            <a:noFill/>
          </a:ln>
        </p:spPr>
      </p:pic>
      <p:sp>
        <p:nvSpPr>
          <p:cNvPr id="62" name="Google Shape;62;p4"/>
          <p:cNvSpPr txBox="1"/>
          <p:nvPr/>
        </p:nvSpPr>
        <p:spPr>
          <a:xfrm>
            <a:off x="0" y="4801812"/>
            <a:ext cx="9144000" cy="292500"/>
          </a:xfrm>
          <a:prstGeom prst="rect">
            <a:avLst/>
          </a:prstGeom>
          <a:noFill/>
          <a:ln>
            <a:noFill/>
          </a:ln>
        </p:spPr>
        <p:txBody>
          <a:bodyPr spcFirstLastPara="1" wrap="square" lIns="91425" tIns="91425" rIns="91425" bIns="91425" anchor="t" anchorCtr="0">
            <a:noAutofit/>
          </a:bodyPr>
          <a:lstStyle/>
          <a:p>
            <a:pPr marL="0" marR="381000" lvl="0" indent="457200" algn="ctr" rtl="0">
              <a:lnSpc>
                <a:spcPct val="142857"/>
              </a:lnSpc>
              <a:spcBef>
                <a:spcPts val="1100"/>
              </a:spcBef>
              <a:spcAft>
                <a:spcPts val="1100"/>
              </a:spcAft>
              <a:buClr>
                <a:schemeClr val="dk1"/>
              </a:buClr>
              <a:buSzPts val="1100"/>
              <a:buFont typeface="Arial"/>
              <a:buNone/>
            </a:pPr>
            <a:r>
              <a:rPr lang="en" sz="750" b="0" i="0" u="none" strike="noStrike" cap="none">
                <a:solidFill>
                  <a:schemeClr val="lt1"/>
                </a:solidFill>
                <a:latin typeface="Arial"/>
                <a:ea typeface="Arial"/>
                <a:cs typeface="Arial"/>
                <a:sym typeface="Arial"/>
              </a:rPr>
              <a:t>      “Word Cloud with list of challenges” prompt. </a:t>
            </a:r>
            <a:r>
              <a:rPr lang="en" sz="750" b="0" i="1" u="none" strike="noStrike" cap="none">
                <a:solidFill>
                  <a:schemeClr val="lt1"/>
                </a:solidFill>
                <a:latin typeface="Arial"/>
                <a:ea typeface="Arial"/>
                <a:cs typeface="Arial"/>
                <a:sym typeface="Arial"/>
              </a:rPr>
              <a:t>M365 Copilot GPT-5</a:t>
            </a:r>
            <a:r>
              <a:rPr lang="en" sz="750" b="0" i="0" u="none" strike="noStrike" cap="none">
                <a:solidFill>
                  <a:schemeClr val="lt1"/>
                </a:solidFill>
                <a:latin typeface="Arial"/>
                <a:ea typeface="Arial"/>
                <a:cs typeface="Arial"/>
                <a:sym typeface="Arial"/>
              </a:rPr>
              <a:t>, Microsoft, 21 Jan. 2026, </a:t>
            </a:r>
            <a:r>
              <a:rPr lang="en" sz="75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https://m365.cloud.microsoft/chat/</a:t>
            </a:r>
            <a:r>
              <a:rPr lang="en" sz="750" b="0" i="0" u="none" strike="noStrike" cap="none">
                <a:solidFill>
                  <a:schemeClr val="lt1"/>
                </a:solidFill>
                <a:latin typeface="Arial"/>
                <a:ea typeface="Arial"/>
                <a:cs typeface="Arial"/>
                <a:sym typeface="Arial"/>
              </a:rPr>
              <a:t> </a:t>
            </a:r>
            <a:endParaRPr sz="900" b="0" i="1"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1"/>
        <p:cNvGrpSpPr/>
        <p:nvPr/>
      </p:nvGrpSpPr>
      <p:grpSpPr>
        <a:xfrm>
          <a:off x="0" y="0"/>
          <a:ext cx="0" cy="0"/>
          <a:chOff x="0" y="0"/>
          <a:chExt cx="0" cy="0"/>
        </a:xfrm>
      </p:grpSpPr>
      <p:sp>
        <p:nvSpPr>
          <p:cNvPr id="192" name="Google Shape;192;p15"/>
          <p:cNvSpPr txBox="1">
            <a:spLocks noGrp="1"/>
          </p:cNvSpPr>
          <p:nvPr>
            <p:ph type="title"/>
          </p:nvPr>
        </p:nvSpPr>
        <p:spPr>
          <a:xfrm>
            <a:off x="311700" y="206100"/>
            <a:ext cx="8520600" cy="673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sz="3000" b="1">
                <a:solidFill>
                  <a:schemeClr val="lt1"/>
                </a:solidFill>
              </a:rPr>
              <a:t>AI Governance </a:t>
            </a:r>
            <a:endParaRPr sz="3000" b="1">
              <a:solidFill>
                <a:schemeClr val="lt1"/>
              </a:solidFill>
            </a:endParaRPr>
          </a:p>
        </p:txBody>
      </p:sp>
      <p:sp>
        <p:nvSpPr>
          <p:cNvPr id="193" name="Google Shape;193;p15"/>
          <p:cNvSpPr txBox="1">
            <a:spLocks noGrp="1"/>
          </p:cNvSpPr>
          <p:nvPr>
            <p:ph type="body" idx="1"/>
          </p:nvPr>
        </p:nvSpPr>
        <p:spPr>
          <a:xfrm>
            <a:off x="311700" y="879300"/>
            <a:ext cx="8520600" cy="3999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a:solidFill>
                <a:schemeClr val="lt1"/>
              </a:solidFill>
            </a:endParaRPr>
          </a:p>
          <a:p>
            <a:pPr marL="457200" lvl="0" indent="-361950" algn="l" rtl="0">
              <a:lnSpc>
                <a:spcPct val="100000"/>
              </a:lnSpc>
              <a:spcBef>
                <a:spcPts val="0"/>
              </a:spcBef>
              <a:spcAft>
                <a:spcPts val="0"/>
              </a:spcAft>
              <a:buClr>
                <a:schemeClr val="lt1"/>
              </a:buClr>
              <a:buSzPts val="2100"/>
              <a:buChar char="●"/>
            </a:pPr>
            <a:r>
              <a:rPr lang="en" sz="2100">
                <a:solidFill>
                  <a:schemeClr val="lt1"/>
                </a:solidFill>
              </a:rPr>
              <a:t>Global Regulations</a:t>
            </a:r>
            <a:endParaRPr sz="2100">
              <a:solidFill>
                <a:schemeClr val="lt1"/>
              </a:solidFill>
            </a:endParaRPr>
          </a:p>
          <a:p>
            <a:pPr marL="457200" lvl="0" indent="-361950" algn="l" rtl="0">
              <a:lnSpc>
                <a:spcPct val="100000"/>
              </a:lnSpc>
              <a:spcBef>
                <a:spcPts val="0"/>
              </a:spcBef>
              <a:spcAft>
                <a:spcPts val="0"/>
              </a:spcAft>
              <a:buClr>
                <a:schemeClr val="lt1"/>
              </a:buClr>
              <a:buSzPts val="2100"/>
              <a:buChar char="●"/>
            </a:pPr>
            <a:r>
              <a:rPr lang="en" sz="2100">
                <a:solidFill>
                  <a:schemeClr val="lt1"/>
                </a:solidFill>
              </a:rPr>
              <a:t>Federal Regulations</a:t>
            </a:r>
            <a:endParaRPr sz="2100">
              <a:solidFill>
                <a:schemeClr val="lt1"/>
              </a:solidFill>
            </a:endParaRPr>
          </a:p>
          <a:p>
            <a:pPr marL="457200" lvl="0" indent="-361950" algn="l" rtl="0">
              <a:lnSpc>
                <a:spcPct val="115000"/>
              </a:lnSpc>
              <a:spcBef>
                <a:spcPts val="0"/>
              </a:spcBef>
              <a:spcAft>
                <a:spcPts val="0"/>
              </a:spcAft>
              <a:buClr>
                <a:schemeClr val="lt1"/>
              </a:buClr>
              <a:buSzPts val="2100"/>
              <a:buChar char="●"/>
            </a:pPr>
            <a:r>
              <a:rPr lang="en" sz="2100">
                <a:solidFill>
                  <a:schemeClr val="lt1"/>
                </a:solidFill>
              </a:rPr>
              <a:t>State Regulations</a:t>
            </a:r>
            <a:endParaRPr sz="2100">
              <a:solidFill>
                <a:schemeClr val="lt1"/>
              </a:solidFill>
            </a:endParaRPr>
          </a:p>
          <a:p>
            <a:pPr marL="457200" lvl="0" indent="-361950" algn="l" rtl="0">
              <a:lnSpc>
                <a:spcPct val="115000"/>
              </a:lnSpc>
              <a:spcBef>
                <a:spcPts val="0"/>
              </a:spcBef>
              <a:spcAft>
                <a:spcPts val="0"/>
              </a:spcAft>
              <a:buClr>
                <a:schemeClr val="lt1"/>
              </a:buClr>
              <a:buSzPts val="2100"/>
              <a:buChar char="●"/>
            </a:pPr>
            <a:r>
              <a:rPr lang="en" sz="2100">
                <a:solidFill>
                  <a:schemeClr val="lt1"/>
                </a:solidFill>
              </a:rPr>
              <a:t>Institutional Guidelines and Policies</a:t>
            </a:r>
            <a:endParaRPr sz="2100">
              <a:solidFill>
                <a:schemeClr val="lt1"/>
              </a:solidFill>
            </a:endParaRPr>
          </a:p>
          <a:p>
            <a:pPr marL="457200" lvl="0" indent="-361950" algn="l" rtl="0">
              <a:lnSpc>
                <a:spcPct val="115000"/>
              </a:lnSpc>
              <a:spcBef>
                <a:spcPts val="0"/>
              </a:spcBef>
              <a:spcAft>
                <a:spcPts val="0"/>
              </a:spcAft>
              <a:buClr>
                <a:schemeClr val="lt1"/>
              </a:buClr>
              <a:buSzPts val="2100"/>
              <a:buChar char="●"/>
            </a:pPr>
            <a:r>
              <a:rPr lang="en" sz="2100">
                <a:solidFill>
                  <a:schemeClr val="lt1"/>
                </a:solidFill>
              </a:rPr>
              <a:t>Course Policies</a:t>
            </a:r>
            <a:endParaRPr sz="2100">
              <a:solidFill>
                <a:schemeClr val="lt1"/>
              </a:solidFill>
            </a:endParaRPr>
          </a:p>
          <a:p>
            <a:pPr marL="457200" lvl="0" indent="-361950" algn="l" rtl="0">
              <a:lnSpc>
                <a:spcPct val="115000"/>
              </a:lnSpc>
              <a:spcBef>
                <a:spcPts val="0"/>
              </a:spcBef>
              <a:spcAft>
                <a:spcPts val="0"/>
              </a:spcAft>
              <a:buClr>
                <a:schemeClr val="lt1"/>
              </a:buClr>
              <a:buSzPts val="2100"/>
              <a:buChar char="●"/>
            </a:pPr>
            <a:r>
              <a:rPr lang="en" sz="2100">
                <a:solidFill>
                  <a:schemeClr val="lt1"/>
                </a:solidFill>
              </a:rPr>
              <a:t>Vendors and Publishers Principles</a:t>
            </a:r>
            <a:endParaRPr sz="2100">
              <a:solidFill>
                <a:schemeClr val="lt1"/>
              </a:solidFill>
            </a:endParaRPr>
          </a:p>
          <a:p>
            <a:pPr marL="457200" lvl="0" indent="-361950" algn="l" rtl="0">
              <a:lnSpc>
                <a:spcPct val="115000"/>
              </a:lnSpc>
              <a:spcBef>
                <a:spcPts val="0"/>
              </a:spcBef>
              <a:spcAft>
                <a:spcPts val="0"/>
              </a:spcAft>
              <a:buClr>
                <a:schemeClr val="lt1"/>
              </a:buClr>
              <a:buSzPts val="2100"/>
              <a:buChar char="●"/>
            </a:pPr>
            <a:r>
              <a:rPr lang="en" sz="2100">
                <a:solidFill>
                  <a:schemeClr val="lt1"/>
                </a:solidFill>
              </a:rPr>
              <a:t>Library Principles and Guidelines</a:t>
            </a:r>
            <a:endParaRPr sz="2100" i="1">
              <a:solidFill>
                <a:schemeClr val="lt1"/>
              </a:solidFill>
            </a:endParaRPr>
          </a:p>
        </p:txBody>
      </p:sp>
      <p:pic>
        <p:nvPicPr>
          <p:cNvPr id="194" name="Google Shape;194;p15" descr="Robots Rules humor of AI regulations"/>
          <p:cNvPicPr preferRelativeResize="0"/>
          <p:nvPr/>
        </p:nvPicPr>
        <p:blipFill rotWithShape="1">
          <a:blip r:embed="rId3">
            <a:alphaModFix/>
          </a:blip>
          <a:srcRect/>
          <a:stretch/>
        </p:blipFill>
        <p:spPr>
          <a:xfrm>
            <a:off x="5353975" y="1007675"/>
            <a:ext cx="3128151" cy="3128151"/>
          </a:xfrm>
          <a:prstGeom prst="rect">
            <a:avLst/>
          </a:prstGeom>
          <a:noFill/>
          <a:ln>
            <a:noFill/>
          </a:ln>
        </p:spPr>
      </p:pic>
      <p:sp>
        <p:nvSpPr>
          <p:cNvPr id="195" name="Google Shape;195;p15"/>
          <p:cNvSpPr txBox="1"/>
          <p:nvPr/>
        </p:nvSpPr>
        <p:spPr>
          <a:xfrm>
            <a:off x="5353975" y="4135825"/>
            <a:ext cx="3128100" cy="673200"/>
          </a:xfrm>
          <a:prstGeom prst="rect">
            <a:avLst/>
          </a:prstGeom>
          <a:noFill/>
          <a:ln>
            <a:noFill/>
          </a:ln>
        </p:spPr>
        <p:txBody>
          <a:bodyPr spcFirstLastPara="1" wrap="square" lIns="91425" tIns="91425" rIns="91425" bIns="91425" anchor="t" anchorCtr="0">
            <a:noAutofit/>
          </a:bodyPr>
          <a:lstStyle/>
          <a:p>
            <a:pPr marL="0" marR="381000" lvl="0" indent="0" algn="l" rtl="0">
              <a:lnSpc>
                <a:spcPct val="142857"/>
              </a:lnSpc>
              <a:spcBef>
                <a:spcPts val="1100"/>
              </a:spcBef>
              <a:spcAft>
                <a:spcPts val="0"/>
              </a:spcAft>
              <a:buClr>
                <a:schemeClr val="dk1"/>
              </a:buClr>
              <a:buSzPts val="1100"/>
              <a:buFont typeface="Arial"/>
              <a:buNone/>
            </a:pPr>
            <a:r>
              <a:rPr lang="en" sz="600" b="0" i="0" u="none" strike="noStrike" cap="none">
                <a:solidFill>
                  <a:schemeClr val="lt1"/>
                </a:solidFill>
                <a:latin typeface="Arial"/>
                <a:ea typeface="Arial"/>
                <a:cs typeface="Arial"/>
                <a:sym typeface="Arial"/>
              </a:rPr>
              <a:t>“Please generate an AI Governance Meme” </a:t>
            </a:r>
            <a:r>
              <a:rPr lang="en" sz="600">
                <a:solidFill>
                  <a:schemeClr val="lt1"/>
                </a:solidFill>
              </a:rPr>
              <a:t>prompt.</a:t>
            </a:r>
            <a:r>
              <a:rPr lang="en" sz="600" b="0" i="0" u="none" strike="noStrike" cap="none">
                <a:solidFill>
                  <a:schemeClr val="lt1"/>
                </a:solidFill>
                <a:latin typeface="Arial"/>
                <a:ea typeface="Arial"/>
                <a:cs typeface="Arial"/>
                <a:sym typeface="Arial"/>
              </a:rPr>
              <a:t> </a:t>
            </a:r>
            <a:r>
              <a:rPr lang="en" sz="600" b="0" i="1" u="none" strike="noStrike" cap="none">
                <a:solidFill>
                  <a:schemeClr val="lt1"/>
                </a:solidFill>
                <a:latin typeface="Arial"/>
                <a:ea typeface="Arial"/>
                <a:cs typeface="Arial"/>
                <a:sym typeface="Arial"/>
              </a:rPr>
              <a:t>M365 Copilot GPT-5</a:t>
            </a:r>
            <a:r>
              <a:rPr lang="en" sz="550" b="0" i="0" u="none" strike="noStrike" cap="none">
                <a:solidFill>
                  <a:schemeClr val="lt1"/>
                </a:solidFill>
                <a:latin typeface="Arial"/>
                <a:ea typeface="Arial"/>
                <a:cs typeface="Arial"/>
                <a:sym typeface="Arial"/>
              </a:rPr>
              <a:t>, </a:t>
            </a:r>
            <a:r>
              <a:rPr lang="en" sz="600" b="0" i="0" u="none" strike="noStrike" cap="none">
                <a:solidFill>
                  <a:schemeClr val="lt1"/>
                </a:solidFill>
                <a:latin typeface="Arial"/>
                <a:ea typeface="Arial"/>
                <a:cs typeface="Arial"/>
                <a:sym typeface="Arial"/>
              </a:rPr>
              <a:t>Microsoft, 21 Jan. 2026, https://m365.cloud.microsoft/chat/</a:t>
            </a:r>
            <a:endParaRPr sz="600" b="0" i="0" u="none" strike="noStrike" cap="none">
              <a:solidFill>
                <a:schemeClr val="lt1"/>
              </a:solidFill>
              <a:latin typeface="Arial"/>
              <a:ea typeface="Arial"/>
              <a:cs typeface="Arial"/>
              <a:sym typeface="Arial"/>
            </a:endParaRPr>
          </a:p>
          <a:p>
            <a:pPr marL="381000" marR="381000" lvl="0" indent="0" algn="l" rtl="0">
              <a:lnSpc>
                <a:spcPct val="142857"/>
              </a:lnSpc>
              <a:spcBef>
                <a:spcPts val="1100"/>
              </a:spcBef>
              <a:spcAft>
                <a:spcPts val="0"/>
              </a:spcAft>
              <a:buClr>
                <a:schemeClr val="dk1"/>
              </a:buClr>
              <a:buSzPts val="1100"/>
              <a:buFont typeface="Arial"/>
              <a:buNone/>
            </a:pPr>
            <a:endParaRPr sz="750" b="0" i="0" u="none" strike="noStrike" cap="none">
              <a:solidFill>
                <a:schemeClr val="dk1"/>
              </a:solidFill>
              <a:latin typeface="Arial"/>
              <a:ea typeface="Arial"/>
              <a:cs typeface="Arial"/>
              <a:sym typeface="Arial"/>
            </a:endParaRPr>
          </a:p>
          <a:p>
            <a:pPr marL="381000" marR="381000" lvl="0" indent="0" algn="l" rtl="0">
              <a:lnSpc>
                <a:spcPct val="142857"/>
              </a:lnSpc>
              <a:spcBef>
                <a:spcPts val="1100"/>
              </a:spcBef>
              <a:spcAft>
                <a:spcPts val="0"/>
              </a:spcAft>
              <a:buClr>
                <a:schemeClr val="dk1"/>
              </a:buClr>
              <a:buSzPts val="1100"/>
              <a:buFont typeface="Arial"/>
              <a:buNone/>
            </a:pPr>
            <a:endParaRPr sz="750" b="0" i="0" u="none" strike="noStrike" cap="none">
              <a:solidFill>
                <a:schemeClr val="dk1"/>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9"/>
        <p:cNvGrpSpPr/>
        <p:nvPr/>
      </p:nvGrpSpPr>
      <p:grpSpPr>
        <a:xfrm>
          <a:off x="0" y="0"/>
          <a:ext cx="0" cy="0"/>
          <a:chOff x="0" y="0"/>
          <a:chExt cx="0" cy="0"/>
        </a:xfrm>
      </p:grpSpPr>
      <p:sp>
        <p:nvSpPr>
          <p:cNvPr id="200" name="Google Shape;200;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000" b="1">
                <a:solidFill>
                  <a:schemeClr val="lt1"/>
                </a:solidFill>
              </a:rPr>
              <a:t>Federal Regulations on AI</a:t>
            </a:r>
            <a:endParaRPr sz="3000" b="1">
              <a:solidFill>
                <a:schemeClr val="lt1"/>
              </a:solidFill>
            </a:endParaRPr>
          </a:p>
        </p:txBody>
      </p:sp>
      <p:sp>
        <p:nvSpPr>
          <p:cNvPr id="201" name="Google Shape;201;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41176"/>
              <a:buNone/>
            </a:pPr>
            <a:r>
              <a:rPr lang="en" sz="1500" b="1">
                <a:solidFill>
                  <a:schemeClr val="lt1"/>
                </a:solidFill>
              </a:rPr>
              <a:t>2019:</a:t>
            </a:r>
            <a:r>
              <a:rPr lang="en" sz="1500">
                <a:solidFill>
                  <a:schemeClr val="lt1"/>
                </a:solidFill>
              </a:rPr>
              <a:t> American Artificial Intelligence Initiative (President Trump’s </a:t>
            </a:r>
            <a:r>
              <a:rPr lang="en" sz="1500" u="sng">
                <a:solidFill>
                  <a:schemeClr val="hlink"/>
                </a:solidFill>
                <a:hlinkClick r:id="rId3"/>
              </a:rPr>
              <a:t>Executive Order 13859</a:t>
            </a:r>
            <a:r>
              <a:rPr lang="en" sz="1500">
                <a:solidFill>
                  <a:schemeClr val="lt1"/>
                </a:solidFill>
              </a:rPr>
              <a:t>)</a:t>
            </a:r>
            <a:endParaRPr sz="1500">
              <a:solidFill>
                <a:schemeClr val="lt1"/>
              </a:solidFill>
            </a:endParaRPr>
          </a:p>
          <a:p>
            <a:pPr marL="0" lvl="0" indent="0" algn="l" rtl="0">
              <a:lnSpc>
                <a:spcPct val="115000"/>
              </a:lnSpc>
              <a:spcBef>
                <a:spcPts val="1200"/>
              </a:spcBef>
              <a:spcAft>
                <a:spcPts val="0"/>
              </a:spcAft>
              <a:buSzPct val="141176"/>
              <a:buNone/>
            </a:pPr>
            <a:r>
              <a:rPr lang="en" sz="1500" b="1">
                <a:solidFill>
                  <a:schemeClr val="lt1"/>
                </a:solidFill>
              </a:rPr>
              <a:t>2022:</a:t>
            </a:r>
            <a:r>
              <a:rPr lang="en" sz="1500">
                <a:solidFill>
                  <a:schemeClr val="lt1"/>
                </a:solidFill>
              </a:rPr>
              <a:t> </a:t>
            </a:r>
            <a:r>
              <a:rPr lang="en" sz="1500" i="1">
                <a:solidFill>
                  <a:schemeClr val="lt1"/>
                </a:solidFill>
              </a:rPr>
              <a:t>Blueprint for an AI </a:t>
            </a:r>
            <a:r>
              <a:rPr lang="en" sz="1450" i="1">
                <a:solidFill>
                  <a:schemeClr val="lt1"/>
                </a:solidFill>
              </a:rPr>
              <a:t>Bill of Rights </a:t>
            </a:r>
            <a:r>
              <a:rPr lang="en" sz="1450">
                <a:solidFill>
                  <a:schemeClr val="lt1"/>
                </a:solidFill>
              </a:rPr>
              <a:t>(</a:t>
            </a:r>
            <a:r>
              <a:rPr lang="en" sz="1450" u="sng">
                <a:solidFill>
                  <a:schemeClr val="hlink"/>
                </a:solidFill>
                <a:hlinkClick r:id="rId4"/>
              </a:rPr>
              <a:t>White House Office of Science and Technology Policy)</a:t>
            </a:r>
            <a:endParaRPr sz="1450">
              <a:solidFill>
                <a:schemeClr val="lt1"/>
              </a:solidFill>
            </a:endParaRPr>
          </a:p>
          <a:p>
            <a:pPr marL="457200" lvl="0" indent="-323882" algn="l" rtl="0">
              <a:lnSpc>
                <a:spcPct val="115000"/>
              </a:lnSpc>
              <a:spcBef>
                <a:spcPts val="1200"/>
              </a:spcBef>
              <a:spcAft>
                <a:spcPts val="0"/>
              </a:spcAft>
              <a:buClr>
                <a:schemeClr val="lt1"/>
              </a:buClr>
              <a:buSzPct val="100000"/>
              <a:buAutoNum type="arabicPeriod"/>
            </a:pPr>
            <a:r>
              <a:rPr lang="en" sz="1500">
                <a:solidFill>
                  <a:schemeClr val="lt1"/>
                </a:solidFill>
              </a:rPr>
              <a:t>Safe and Effective Systems</a:t>
            </a:r>
            <a:endParaRPr sz="1500">
              <a:solidFill>
                <a:schemeClr val="lt1"/>
              </a:solidFill>
            </a:endParaRPr>
          </a:p>
          <a:p>
            <a:pPr marL="457200" lvl="0" indent="-323882" algn="l" rtl="0">
              <a:lnSpc>
                <a:spcPct val="115000"/>
              </a:lnSpc>
              <a:spcBef>
                <a:spcPts val="0"/>
              </a:spcBef>
              <a:spcAft>
                <a:spcPts val="0"/>
              </a:spcAft>
              <a:buClr>
                <a:schemeClr val="lt1"/>
              </a:buClr>
              <a:buSzPct val="100000"/>
              <a:buAutoNum type="arabicPeriod"/>
            </a:pPr>
            <a:r>
              <a:rPr lang="en" sz="1500">
                <a:solidFill>
                  <a:schemeClr val="lt1"/>
                </a:solidFill>
              </a:rPr>
              <a:t>Algorithmic Discrimination Protection</a:t>
            </a:r>
            <a:endParaRPr sz="1500">
              <a:solidFill>
                <a:schemeClr val="lt1"/>
              </a:solidFill>
            </a:endParaRPr>
          </a:p>
          <a:p>
            <a:pPr marL="457200" lvl="0" indent="-323882" algn="l" rtl="0">
              <a:lnSpc>
                <a:spcPct val="115000"/>
              </a:lnSpc>
              <a:spcBef>
                <a:spcPts val="0"/>
              </a:spcBef>
              <a:spcAft>
                <a:spcPts val="0"/>
              </a:spcAft>
              <a:buClr>
                <a:schemeClr val="lt1"/>
              </a:buClr>
              <a:buSzPct val="100000"/>
              <a:buAutoNum type="arabicPeriod"/>
            </a:pPr>
            <a:r>
              <a:rPr lang="en" sz="1500">
                <a:solidFill>
                  <a:schemeClr val="lt1"/>
                </a:solidFill>
              </a:rPr>
              <a:t>Data Privacy</a:t>
            </a:r>
            <a:endParaRPr sz="1500">
              <a:solidFill>
                <a:schemeClr val="lt1"/>
              </a:solidFill>
            </a:endParaRPr>
          </a:p>
          <a:p>
            <a:pPr marL="457200" lvl="0" indent="-323882" algn="l" rtl="0">
              <a:lnSpc>
                <a:spcPct val="115000"/>
              </a:lnSpc>
              <a:spcBef>
                <a:spcPts val="0"/>
              </a:spcBef>
              <a:spcAft>
                <a:spcPts val="0"/>
              </a:spcAft>
              <a:buClr>
                <a:schemeClr val="lt1"/>
              </a:buClr>
              <a:buSzPct val="100000"/>
              <a:buAutoNum type="arabicPeriod"/>
            </a:pPr>
            <a:r>
              <a:rPr lang="en" sz="1500">
                <a:solidFill>
                  <a:schemeClr val="lt1"/>
                </a:solidFill>
              </a:rPr>
              <a:t>Notice and Explanation</a:t>
            </a:r>
            <a:endParaRPr sz="1500">
              <a:solidFill>
                <a:schemeClr val="lt1"/>
              </a:solidFill>
            </a:endParaRPr>
          </a:p>
          <a:p>
            <a:pPr marL="457200" lvl="0" indent="-323882" algn="l" rtl="0">
              <a:lnSpc>
                <a:spcPct val="115000"/>
              </a:lnSpc>
              <a:spcBef>
                <a:spcPts val="0"/>
              </a:spcBef>
              <a:spcAft>
                <a:spcPts val="0"/>
              </a:spcAft>
              <a:buClr>
                <a:schemeClr val="lt1"/>
              </a:buClr>
              <a:buSzPct val="100000"/>
              <a:buAutoNum type="arabicPeriod"/>
            </a:pPr>
            <a:r>
              <a:rPr lang="en" sz="1500">
                <a:solidFill>
                  <a:schemeClr val="lt1"/>
                </a:solidFill>
              </a:rPr>
              <a:t>Human Alternatives, Consideration, and Fallback </a:t>
            </a:r>
            <a:endParaRPr sz="1500" i="1">
              <a:solidFill>
                <a:schemeClr val="lt1"/>
              </a:solidFill>
            </a:endParaRPr>
          </a:p>
          <a:p>
            <a:pPr marL="0" lvl="0" indent="0" algn="l" rtl="0">
              <a:lnSpc>
                <a:spcPct val="115000"/>
              </a:lnSpc>
              <a:spcBef>
                <a:spcPts val="1200"/>
              </a:spcBef>
              <a:spcAft>
                <a:spcPts val="0"/>
              </a:spcAft>
              <a:buSzPct val="141176"/>
              <a:buNone/>
            </a:pPr>
            <a:r>
              <a:rPr lang="en" sz="1500" b="1">
                <a:solidFill>
                  <a:schemeClr val="lt1"/>
                </a:solidFill>
              </a:rPr>
              <a:t>2023:</a:t>
            </a:r>
            <a:r>
              <a:rPr lang="en" sz="1500">
                <a:solidFill>
                  <a:schemeClr val="lt1"/>
                </a:solidFill>
              </a:rPr>
              <a:t> Artificial Intelligence and the Future of Teaching and Learning Insights and Recommendations (</a:t>
            </a:r>
            <a:r>
              <a:rPr lang="en" sz="1500" u="sng">
                <a:solidFill>
                  <a:schemeClr val="hlink"/>
                </a:solidFill>
                <a:hlinkClick r:id="rId5"/>
              </a:rPr>
              <a:t>U.S. Department of Education, Office of Educational Technology</a:t>
            </a:r>
            <a:r>
              <a:rPr lang="en" sz="1450">
                <a:solidFill>
                  <a:schemeClr val="lt1"/>
                </a:solidFill>
              </a:rPr>
              <a:t>)</a:t>
            </a:r>
            <a:endParaRPr sz="1450">
              <a:solidFill>
                <a:schemeClr val="lt1"/>
              </a:solidFill>
            </a:endParaRPr>
          </a:p>
          <a:p>
            <a:pPr marL="0" lvl="0" indent="0" algn="l" rtl="0">
              <a:lnSpc>
                <a:spcPct val="115000"/>
              </a:lnSpc>
              <a:spcBef>
                <a:spcPts val="1200"/>
              </a:spcBef>
              <a:spcAft>
                <a:spcPts val="0"/>
              </a:spcAft>
              <a:buSzPct val="146044"/>
              <a:buNone/>
            </a:pPr>
            <a:r>
              <a:rPr lang="en" sz="1450" b="1">
                <a:solidFill>
                  <a:schemeClr val="lt1"/>
                </a:solidFill>
              </a:rPr>
              <a:t>2023: </a:t>
            </a:r>
            <a:r>
              <a:rPr lang="en" sz="1450">
                <a:solidFill>
                  <a:schemeClr val="lt1"/>
                </a:solidFill>
              </a:rPr>
              <a:t>Safe, Secure, and Trustworthy AI (Former President Biden</a:t>
            </a:r>
            <a:r>
              <a:rPr lang="en" sz="1500">
                <a:solidFill>
                  <a:schemeClr val="lt1"/>
                </a:solidFill>
              </a:rPr>
              <a:t>’s </a:t>
            </a:r>
            <a:r>
              <a:rPr lang="en" sz="1500" u="sng">
                <a:solidFill>
                  <a:schemeClr val="hlink"/>
                </a:solidFill>
                <a:hlinkClick r:id="rId6"/>
              </a:rPr>
              <a:t>Executive Order 14110</a:t>
            </a:r>
            <a:r>
              <a:rPr lang="en" sz="1500">
                <a:solidFill>
                  <a:schemeClr val="lt1"/>
                </a:solidFill>
              </a:rPr>
              <a:t>)</a:t>
            </a:r>
            <a:endParaRPr sz="1500">
              <a:solidFill>
                <a:schemeClr val="lt1"/>
              </a:solidFill>
            </a:endParaRPr>
          </a:p>
          <a:p>
            <a:pPr marL="0" lvl="0" indent="0" algn="l" rtl="0">
              <a:lnSpc>
                <a:spcPct val="115000"/>
              </a:lnSpc>
              <a:spcBef>
                <a:spcPts val="1200"/>
              </a:spcBef>
              <a:spcAft>
                <a:spcPts val="1200"/>
              </a:spcAft>
              <a:buSzPct val="141176"/>
              <a:buNone/>
            </a:pPr>
            <a:r>
              <a:rPr lang="en" sz="1500" b="1">
                <a:solidFill>
                  <a:schemeClr val="lt1"/>
                </a:solidFill>
              </a:rPr>
              <a:t>2025:</a:t>
            </a:r>
            <a:r>
              <a:rPr lang="en" sz="1500">
                <a:solidFill>
                  <a:schemeClr val="lt1"/>
                </a:solidFill>
              </a:rPr>
              <a:t> President Trump issued executive orders to prevent regulations from hindering AI innovation and progress (See: </a:t>
            </a:r>
            <a:r>
              <a:rPr lang="en" sz="1500" u="sng">
                <a:solidFill>
                  <a:schemeClr val="hlink"/>
                </a:solidFill>
                <a:hlinkClick r:id="rId7"/>
              </a:rPr>
              <a:t>ai.gov</a:t>
            </a:r>
            <a:r>
              <a:rPr lang="en" sz="1500">
                <a:solidFill>
                  <a:schemeClr val="lt1"/>
                </a:solidFill>
              </a:rPr>
              <a:t>).</a:t>
            </a:r>
            <a:endParaRPr sz="15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5"/>
        <p:cNvGrpSpPr/>
        <p:nvPr/>
      </p:nvGrpSpPr>
      <p:grpSpPr>
        <a:xfrm>
          <a:off x="0" y="0"/>
          <a:ext cx="0" cy="0"/>
          <a:chOff x="0" y="0"/>
          <a:chExt cx="0" cy="0"/>
        </a:xfrm>
      </p:grpSpPr>
      <p:sp>
        <p:nvSpPr>
          <p:cNvPr id="206" name="Google Shape;206;p17"/>
          <p:cNvSpPr txBox="1">
            <a:spLocks noGrp="1"/>
          </p:cNvSpPr>
          <p:nvPr>
            <p:ph type="title"/>
          </p:nvPr>
        </p:nvSpPr>
        <p:spPr>
          <a:xfrm>
            <a:off x="10800" y="69500"/>
            <a:ext cx="9122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200" b="1">
                <a:solidFill>
                  <a:schemeClr val="lt1"/>
                </a:solidFill>
              </a:rPr>
              <a:t>Other Regulations, Guidelines, Policies, and Principles</a:t>
            </a:r>
            <a:endParaRPr sz="2200" b="1">
              <a:solidFill>
                <a:schemeClr val="lt1"/>
              </a:solidFill>
            </a:endParaRPr>
          </a:p>
        </p:txBody>
      </p:sp>
      <p:sp>
        <p:nvSpPr>
          <p:cNvPr id="207" name="Google Shape;207;p17"/>
          <p:cNvSpPr txBox="1">
            <a:spLocks noGrp="1"/>
          </p:cNvSpPr>
          <p:nvPr>
            <p:ph type="body" idx="1"/>
          </p:nvPr>
        </p:nvSpPr>
        <p:spPr>
          <a:xfrm>
            <a:off x="10800" y="522025"/>
            <a:ext cx="9122400" cy="4621500"/>
          </a:xfrm>
          <a:prstGeom prst="rect">
            <a:avLst/>
          </a:prstGeom>
          <a:noFill/>
          <a:ln>
            <a:noFill/>
          </a:ln>
        </p:spPr>
        <p:txBody>
          <a:bodyPr spcFirstLastPara="1" wrap="square" lIns="91425" tIns="91425" rIns="91425" bIns="91425" anchor="t" anchorCtr="0">
            <a:noAutofit/>
          </a:bodyPr>
          <a:lstStyle/>
          <a:p>
            <a:pPr marL="457200" lvl="0" indent="-301022" algn="l" rtl="0">
              <a:lnSpc>
                <a:spcPct val="95000"/>
              </a:lnSpc>
              <a:spcBef>
                <a:spcPts val="0"/>
              </a:spcBef>
              <a:spcAft>
                <a:spcPts val="0"/>
              </a:spcAft>
              <a:buClr>
                <a:schemeClr val="lt1"/>
              </a:buClr>
              <a:buSzPts val="1313"/>
              <a:buChar char="●"/>
            </a:pPr>
            <a:r>
              <a:rPr lang="en" sz="1313" b="1">
                <a:solidFill>
                  <a:schemeClr val="lt1"/>
                </a:solidFill>
              </a:rPr>
              <a:t>State Regulations</a:t>
            </a:r>
            <a:endParaRPr sz="1313" b="1">
              <a:solidFill>
                <a:schemeClr val="lt1"/>
              </a:solidFill>
            </a:endParaRPr>
          </a:p>
          <a:p>
            <a:pPr marL="914400" lvl="1" indent="-311944" algn="l" rtl="0">
              <a:lnSpc>
                <a:spcPct val="95000"/>
              </a:lnSpc>
              <a:spcBef>
                <a:spcPts val="0"/>
              </a:spcBef>
              <a:spcAft>
                <a:spcPts val="0"/>
              </a:spcAft>
              <a:buClr>
                <a:schemeClr val="lt1"/>
              </a:buClr>
              <a:buSzPts val="1313"/>
              <a:buChar char="○"/>
            </a:pPr>
            <a:r>
              <a:rPr lang="en" sz="1313">
                <a:solidFill>
                  <a:schemeClr val="lt1"/>
                </a:solidFill>
              </a:rPr>
              <a:t>Washington Bills:</a:t>
            </a:r>
            <a:endParaRPr sz="1313">
              <a:solidFill>
                <a:schemeClr val="lt1"/>
              </a:solidFill>
            </a:endParaRPr>
          </a:p>
          <a:p>
            <a:pPr marL="1371600" lvl="2" indent="-311944" algn="l" rtl="0">
              <a:lnSpc>
                <a:spcPct val="95000"/>
              </a:lnSpc>
              <a:spcBef>
                <a:spcPts val="0"/>
              </a:spcBef>
              <a:spcAft>
                <a:spcPts val="0"/>
              </a:spcAft>
              <a:buClr>
                <a:schemeClr val="lt1"/>
              </a:buClr>
              <a:buSzPts val="1313"/>
              <a:buChar char="■"/>
            </a:pPr>
            <a:r>
              <a:rPr lang="en" sz="1313">
                <a:solidFill>
                  <a:schemeClr val="lt1"/>
                </a:solidFill>
              </a:rPr>
              <a:t>Aim to regulate chatbots (</a:t>
            </a:r>
            <a:r>
              <a:rPr lang="en" sz="1313" u="sng">
                <a:solidFill>
                  <a:schemeClr val="hlink"/>
                </a:solidFill>
                <a:hlinkClick r:id="rId3"/>
              </a:rPr>
              <a:t>HB 2225, 2026</a:t>
            </a:r>
            <a:r>
              <a:rPr lang="en" sz="1313">
                <a:solidFill>
                  <a:schemeClr val="lt1"/>
                </a:solidFill>
              </a:rPr>
              <a:t>)</a:t>
            </a:r>
            <a:endParaRPr sz="1313">
              <a:solidFill>
                <a:schemeClr val="lt1"/>
              </a:solidFill>
            </a:endParaRPr>
          </a:p>
          <a:p>
            <a:pPr marL="1371600" lvl="2" indent="-311944" algn="l" rtl="0">
              <a:lnSpc>
                <a:spcPct val="95000"/>
              </a:lnSpc>
              <a:spcBef>
                <a:spcPts val="0"/>
              </a:spcBef>
              <a:spcAft>
                <a:spcPts val="0"/>
              </a:spcAft>
              <a:buClr>
                <a:schemeClr val="lt1"/>
              </a:buClr>
              <a:buSzPts val="1313"/>
              <a:buChar char="■"/>
            </a:pPr>
            <a:r>
              <a:rPr lang="en" sz="1313">
                <a:solidFill>
                  <a:schemeClr val="lt1"/>
                </a:solidFill>
              </a:rPr>
              <a:t>Prohibit known distribution of forged digital likeness (</a:t>
            </a:r>
            <a:r>
              <a:rPr lang="en" sz="1313" u="sng">
                <a:solidFill>
                  <a:schemeClr val="hlink"/>
                </a:solidFill>
                <a:hlinkClick r:id="rId4"/>
              </a:rPr>
              <a:t>HB 1205, 2026</a:t>
            </a:r>
            <a:r>
              <a:rPr lang="en" sz="1313">
                <a:solidFill>
                  <a:schemeClr val="lt1"/>
                </a:solidFill>
              </a:rPr>
              <a:t>)</a:t>
            </a:r>
            <a:endParaRPr sz="1313">
              <a:solidFill>
                <a:schemeClr val="lt1"/>
              </a:solidFill>
            </a:endParaRPr>
          </a:p>
          <a:p>
            <a:pPr marL="1371600" lvl="2" indent="-311944" algn="l" rtl="0">
              <a:lnSpc>
                <a:spcPct val="95000"/>
              </a:lnSpc>
              <a:spcBef>
                <a:spcPts val="0"/>
              </a:spcBef>
              <a:spcAft>
                <a:spcPts val="0"/>
              </a:spcAft>
              <a:buClr>
                <a:schemeClr val="lt1"/>
              </a:buClr>
              <a:buSzPts val="1313"/>
              <a:buChar char="■"/>
            </a:pPr>
            <a:r>
              <a:rPr lang="en" sz="1313">
                <a:solidFill>
                  <a:schemeClr val="lt1"/>
                </a:solidFill>
              </a:rPr>
              <a:t>Inform users when content has been developed or modified by artificial intelligence (</a:t>
            </a:r>
            <a:r>
              <a:rPr lang="en" sz="1313" u="sng">
                <a:solidFill>
                  <a:schemeClr val="hlink"/>
                </a:solidFill>
                <a:hlinkClick r:id="rId5"/>
              </a:rPr>
              <a:t>HB 1170, 2026</a:t>
            </a:r>
            <a:r>
              <a:rPr lang="en" sz="1313">
                <a:solidFill>
                  <a:schemeClr val="lt1"/>
                </a:solidFill>
              </a:rPr>
              <a:t>).</a:t>
            </a:r>
            <a:endParaRPr sz="1313" b="1">
              <a:solidFill>
                <a:schemeClr val="lt1"/>
              </a:solidFill>
            </a:endParaRPr>
          </a:p>
          <a:p>
            <a:pPr marL="457200" lvl="0" indent="-301022" algn="l" rtl="0">
              <a:lnSpc>
                <a:spcPct val="95000"/>
              </a:lnSpc>
              <a:spcBef>
                <a:spcPts val="0"/>
              </a:spcBef>
              <a:spcAft>
                <a:spcPts val="0"/>
              </a:spcAft>
              <a:buClr>
                <a:schemeClr val="lt1"/>
              </a:buClr>
              <a:buSzPts val="1313"/>
              <a:buChar char="●"/>
            </a:pPr>
            <a:r>
              <a:rPr lang="en" sz="1313" b="1">
                <a:solidFill>
                  <a:schemeClr val="lt1"/>
                </a:solidFill>
              </a:rPr>
              <a:t>Institutional Guidelines and Policies</a:t>
            </a:r>
            <a:endParaRPr sz="1313" b="1">
              <a:solidFill>
                <a:schemeClr val="lt1"/>
              </a:solidFill>
            </a:endParaRPr>
          </a:p>
          <a:p>
            <a:pPr marL="914400" lvl="1" indent="-301022" algn="l" rtl="0">
              <a:lnSpc>
                <a:spcPct val="95000"/>
              </a:lnSpc>
              <a:spcBef>
                <a:spcPts val="0"/>
              </a:spcBef>
              <a:spcAft>
                <a:spcPts val="0"/>
              </a:spcAft>
              <a:buClr>
                <a:schemeClr val="lt1"/>
              </a:buClr>
              <a:buSzPts val="1313"/>
              <a:buChar char="○"/>
            </a:pPr>
            <a:r>
              <a:rPr lang="en" sz="1313">
                <a:solidFill>
                  <a:schemeClr val="lt1"/>
                </a:solidFill>
              </a:rPr>
              <a:t>Artificial Intelligence and Academic Professors Survey (</a:t>
            </a:r>
            <a:r>
              <a:rPr lang="en" sz="1313" u="sng">
                <a:solidFill>
                  <a:schemeClr val="hlink"/>
                </a:solidFill>
                <a:hlinkClick r:id="rId6"/>
              </a:rPr>
              <a:t>AAUP, 2025</a:t>
            </a:r>
            <a:r>
              <a:rPr lang="en" sz="1313">
                <a:solidFill>
                  <a:schemeClr val="lt1"/>
                </a:solidFill>
              </a:rPr>
              <a:t>)</a:t>
            </a:r>
            <a:endParaRPr sz="1313">
              <a:solidFill>
                <a:schemeClr val="lt1"/>
              </a:solidFill>
            </a:endParaRPr>
          </a:p>
          <a:p>
            <a:pPr marL="1371600" lvl="2" indent="-311944" algn="l" rtl="0">
              <a:lnSpc>
                <a:spcPct val="95000"/>
              </a:lnSpc>
              <a:spcBef>
                <a:spcPts val="0"/>
              </a:spcBef>
              <a:spcAft>
                <a:spcPts val="0"/>
              </a:spcAft>
              <a:buClr>
                <a:schemeClr val="lt1"/>
              </a:buClr>
              <a:buSzPts val="1313"/>
              <a:buChar char="■"/>
            </a:pPr>
            <a:r>
              <a:rPr lang="en" sz="1313">
                <a:solidFill>
                  <a:schemeClr val="lt1"/>
                </a:solidFill>
              </a:rPr>
              <a:t>Concerns with administrations integrating AI with little input from faculty or other stakeholders</a:t>
            </a:r>
            <a:endParaRPr sz="1313">
              <a:solidFill>
                <a:schemeClr val="lt1"/>
              </a:solidFill>
            </a:endParaRPr>
          </a:p>
          <a:p>
            <a:pPr marL="1371600" lvl="2" indent="-311944" algn="l" rtl="0">
              <a:lnSpc>
                <a:spcPct val="95000"/>
              </a:lnSpc>
              <a:spcBef>
                <a:spcPts val="0"/>
              </a:spcBef>
              <a:spcAft>
                <a:spcPts val="0"/>
              </a:spcAft>
              <a:buClr>
                <a:schemeClr val="lt1"/>
              </a:buClr>
              <a:buSzPts val="1313"/>
              <a:buChar char="■"/>
            </a:pPr>
            <a:r>
              <a:rPr lang="en" sz="1313">
                <a:solidFill>
                  <a:schemeClr val="lt1"/>
                </a:solidFill>
              </a:rPr>
              <a:t>Concerns with lack of equitable and transparent policies governing AI use</a:t>
            </a:r>
            <a:endParaRPr sz="1313">
              <a:solidFill>
                <a:schemeClr val="lt1"/>
              </a:solidFill>
            </a:endParaRPr>
          </a:p>
          <a:p>
            <a:pPr marL="457200" lvl="0" indent="-301022" algn="l" rtl="0">
              <a:lnSpc>
                <a:spcPct val="95000"/>
              </a:lnSpc>
              <a:spcBef>
                <a:spcPts val="0"/>
              </a:spcBef>
              <a:spcAft>
                <a:spcPts val="0"/>
              </a:spcAft>
              <a:buClr>
                <a:schemeClr val="lt1"/>
              </a:buClr>
              <a:buSzPts val="1313"/>
              <a:buChar char="●"/>
            </a:pPr>
            <a:r>
              <a:rPr lang="en" sz="1313" b="1">
                <a:solidFill>
                  <a:schemeClr val="lt1"/>
                </a:solidFill>
              </a:rPr>
              <a:t>Course Policies</a:t>
            </a:r>
            <a:endParaRPr sz="1313" b="1">
              <a:solidFill>
                <a:schemeClr val="lt1"/>
              </a:solidFill>
            </a:endParaRPr>
          </a:p>
          <a:p>
            <a:pPr marL="914400" lvl="1" indent="-302927" algn="l" rtl="0">
              <a:lnSpc>
                <a:spcPct val="95000"/>
              </a:lnSpc>
              <a:spcBef>
                <a:spcPts val="0"/>
              </a:spcBef>
              <a:spcAft>
                <a:spcPts val="0"/>
              </a:spcAft>
              <a:buClr>
                <a:schemeClr val="lt1"/>
              </a:buClr>
              <a:buSzPts val="1313"/>
              <a:buChar char="○"/>
            </a:pPr>
            <a:r>
              <a:rPr lang="en" sz="1313">
                <a:solidFill>
                  <a:schemeClr val="lt1"/>
                </a:solidFill>
              </a:rPr>
              <a:t>Mandatory use of AI</a:t>
            </a:r>
            <a:endParaRPr sz="1313">
              <a:solidFill>
                <a:schemeClr val="lt1"/>
              </a:solidFill>
            </a:endParaRPr>
          </a:p>
          <a:p>
            <a:pPr marL="914400" lvl="1" indent="-302927" algn="l" rtl="0">
              <a:lnSpc>
                <a:spcPct val="95000"/>
              </a:lnSpc>
              <a:spcBef>
                <a:spcPts val="0"/>
              </a:spcBef>
              <a:spcAft>
                <a:spcPts val="0"/>
              </a:spcAft>
              <a:buClr>
                <a:schemeClr val="lt1"/>
              </a:buClr>
              <a:buSzPts val="1313"/>
              <a:buChar char="○"/>
            </a:pPr>
            <a:r>
              <a:rPr lang="en" sz="1313">
                <a:solidFill>
                  <a:schemeClr val="lt1"/>
                </a:solidFill>
              </a:rPr>
              <a:t>Optional use of AI</a:t>
            </a:r>
            <a:endParaRPr sz="1313">
              <a:solidFill>
                <a:schemeClr val="lt1"/>
              </a:solidFill>
            </a:endParaRPr>
          </a:p>
          <a:p>
            <a:pPr marL="914400" lvl="1" indent="-302927" algn="l" rtl="0">
              <a:lnSpc>
                <a:spcPct val="95000"/>
              </a:lnSpc>
              <a:spcBef>
                <a:spcPts val="0"/>
              </a:spcBef>
              <a:spcAft>
                <a:spcPts val="0"/>
              </a:spcAft>
              <a:buClr>
                <a:schemeClr val="lt1"/>
              </a:buClr>
              <a:buSzPts val="1313"/>
              <a:buChar char="○"/>
            </a:pPr>
            <a:r>
              <a:rPr lang="en" sz="1313">
                <a:solidFill>
                  <a:schemeClr val="lt1"/>
                </a:solidFill>
              </a:rPr>
              <a:t>Prohibited use of AI</a:t>
            </a:r>
            <a:endParaRPr sz="1313">
              <a:solidFill>
                <a:schemeClr val="lt1"/>
              </a:solidFill>
            </a:endParaRPr>
          </a:p>
          <a:p>
            <a:pPr marL="457200" lvl="0" indent="-301022" algn="l" rtl="0">
              <a:lnSpc>
                <a:spcPct val="95000"/>
              </a:lnSpc>
              <a:spcBef>
                <a:spcPts val="0"/>
              </a:spcBef>
              <a:spcAft>
                <a:spcPts val="0"/>
              </a:spcAft>
              <a:buClr>
                <a:schemeClr val="lt1"/>
              </a:buClr>
              <a:buSzPts val="1313"/>
              <a:buChar char="●"/>
            </a:pPr>
            <a:r>
              <a:rPr lang="en" sz="1313" b="1">
                <a:solidFill>
                  <a:schemeClr val="lt1"/>
                </a:solidFill>
              </a:rPr>
              <a:t>Vendor and Publisher Principles</a:t>
            </a:r>
            <a:endParaRPr sz="1313" b="1">
              <a:solidFill>
                <a:schemeClr val="lt1"/>
              </a:solidFill>
            </a:endParaRPr>
          </a:p>
          <a:p>
            <a:pPr marL="914400" lvl="1" indent="-311944" algn="l" rtl="0">
              <a:lnSpc>
                <a:spcPct val="95000"/>
              </a:lnSpc>
              <a:spcBef>
                <a:spcPts val="0"/>
              </a:spcBef>
              <a:spcAft>
                <a:spcPts val="0"/>
              </a:spcAft>
              <a:buClr>
                <a:schemeClr val="lt1"/>
              </a:buClr>
              <a:buSzPts val="1313"/>
              <a:buChar char="○"/>
            </a:pPr>
            <a:r>
              <a:rPr lang="en" sz="1313" b="1">
                <a:solidFill>
                  <a:schemeClr val="lt1"/>
                </a:solidFill>
              </a:rPr>
              <a:t>Library Vendor Example: </a:t>
            </a:r>
            <a:r>
              <a:rPr lang="en" sz="1313">
                <a:solidFill>
                  <a:schemeClr val="lt1"/>
                </a:solidFill>
              </a:rPr>
              <a:t>Clarivate asserts it develops AI that is transparent, high quality, trustworthy, secure, robust, responsible, accountable, and community developed (</a:t>
            </a:r>
            <a:r>
              <a:rPr lang="en" sz="1313" u="sng">
                <a:solidFill>
                  <a:schemeClr val="hlink"/>
                </a:solidFill>
                <a:hlinkClick r:id="rId7"/>
              </a:rPr>
              <a:t>Clarivate, n.d.</a:t>
            </a:r>
            <a:r>
              <a:rPr lang="en" sz="1313">
                <a:solidFill>
                  <a:schemeClr val="lt1"/>
                </a:solidFill>
              </a:rPr>
              <a:t>).</a:t>
            </a:r>
            <a:endParaRPr sz="1313">
              <a:solidFill>
                <a:schemeClr val="lt1"/>
              </a:solidFill>
            </a:endParaRPr>
          </a:p>
          <a:p>
            <a:pPr marL="1371600" lvl="2" indent="-305594" algn="l" rtl="0">
              <a:lnSpc>
                <a:spcPct val="95000"/>
              </a:lnSpc>
              <a:spcBef>
                <a:spcPts val="0"/>
              </a:spcBef>
              <a:spcAft>
                <a:spcPts val="0"/>
              </a:spcAft>
              <a:buClr>
                <a:schemeClr val="lt1"/>
              </a:buClr>
              <a:buSzPts val="1213"/>
              <a:buChar char="■"/>
            </a:pPr>
            <a:r>
              <a:rPr lang="en" sz="1213" i="1">
                <a:solidFill>
                  <a:schemeClr val="lt1"/>
                </a:solidFill>
              </a:rPr>
              <a:t>Clarivate AI tools: </a:t>
            </a:r>
            <a:r>
              <a:rPr lang="en" sz="1213">
                <a:solidFill>
                  <a:schemeClr val="lt1"/>
                </a:solidFill>
              </a:rPr>
              <a:t>Primo Research Assistant, Alma AI Assistants and Insights, ProQuest Research Assistant</a:t>
            </a:r>
            <a:endParaRPr sz="1213">
              <a:solidFill>
                <a:schemeClr val="lt1"/>
              </a:solidFill>
            </a:endParaRPr>
          </a:p>
          <a:p>
            <a:pPr marL="914400" lvl="1" indent="-311944" algn="l" rtl="0">
              <a:lnSpc>
                <a:spcPct val="95000"/>
              </a:lnSpc>
              <a:spcBef>
                <a:spcPts val="0"/>
              </a:spcBef>
              <a:spcAft>
                <a:spcPts val="0"/>
              </a:spcAft>
              <a:buClr>
                <a:schemeClr val="lt1"/>
              </a:buClr>
              <a:buSzPts val="1313"/>
              <a:buChar char="○"/>
            </a:pPr>
            <a:r>
              <a:rPr lang="en" sz="1313" b="1">
                <a:solidFill>
                  <a:schemeClr val="lt1"/>
                </a:solidFill>
                <a:highlight>
                  <a:schemeClr val="dk1"/>
                </a:highlight>
              </a:rPr>
              <a:t>Publisher Example: </a:t>
            </a:r>
            <a:r>
              <a:rPr lang="en" sz="1313">
                <a:solidFill>
                  <a:schemeClr val="lt1"/>
                </a:solidFill>
                <a:highlight>
                  <a:schemeClr val="dk1"/>
                </a:highlight>
              </a:rPr>
              <a:t>Springer Nature does not recognize AI authorship </a:t>
            </a:r>
            <a:endParaRPr sz="1313">
              <a:solidFill>
                <a:schemeClr val="lt1"/>
              </a:solidFill>
              <a:highlight>
                <a:schemeClr val="dk1"/>
              </a:highlight>
            </a:endParaRPr>
          </a:p>
          <a:p>
            <a:pPr marL="1371600" lvl="2" indent="-311976" algn="l" rtl="0">
              <a:lnSpc>
                <a:spcPct val="95000"/>
              </a:lnSpc>
              <a:spcBef>
                <a:spcPts val="0"/>
              </a:spcBef>
              <a:spcAft>
                <a:spcPts val="0"/>
              </a:spcAft>
              <a:buClr>
                <a:schemeClr val="lt1"/>
              </a:buClr>
              <a:buSzPts val="1313"/>
              <a:buChar char="■"/>
            </a:pPr>
            <a:r>
              <a:rPr lang="en" sz="1313">
                <a:solidFill>
                  <a:schemeClr val="lt1"/>
                </a:solidFill>
                <a:highlight>
                  <a:schemeClr val="dk1"/>
                </a:highlight>
              </a:rPr>
              <a:t>Requires disclosure of AI use in the methods section of a publication unless AI was used solely for copyediting. </a:t>
            </a:r>
            <a:endParaRPr sz="1313">
              <a:solidFill>
                <a:schemeClr val="lt1"/>
              </a:solidFill>
              <a:highlight>
                <a:schemeClr val="dk1"/>
              </a:highlight>
            </a:endParaRPr>
          </a:p>
          <a:p>
            <a:pPr marL="1371600" lvl="2" indent="-311976" algn="l" rtl="0">
              <a:lnSpc>
                <a:spcPct val="95000"/>
              </a:lnSpc>
              <a:spcBef>
                <a:spcPts val="0"/>
              </a:spcBef>
              <a:spcAft>
                <a:spcPts val="0"/>
              </a:spcAft>
              <a:buClr>
                <a:schemeClr val="lt1"/>
              </a:buClr>
              <a:buSzPts val="1313"/>
              <a:buChar char="■"/>
            </a:pPr>
            <a:r>
              <a:rPr lang="en" sz="1313">
                <a:solidFill>
                  <a:schemeClr val="lt1"/>
                </a:solidFill>
                <a:highlight>
                  <a:schemeClr val="dk1"/>
                </a:highlight>
              </a:rPr>
              <a:t>Peer-reviewers are instructed not to upload manuscripts into AI tools during the review process (</a:t>
            </a:r>
            <a:r>
              <a:rPr lang="en" sz="1313" u="sng">
                <a:solidFill>
                  <a:schemeClr val="hlink"/>
                </a:solidFill>
                <a:highlight>
                  <a:schemeClr val="dk1"/>
                </a:highlight>
                <a:hlinkClick r:id="rId8"/>
              </a:rPr>
              <a:t>Nature Portfolio, n.d.</a:t>
            </a:r>
            <a:r>
              <a:rPr lang="en" sz="1313">
                <a:solidFill>
                  <a:schemeClr val="lt1"/>
                </a:solidFill>
                <a:highlight>
                  <a:schemeClr val="dk1"/>
                </a:highlight>
              </a:rPr>
              <a:t>).</a:t>
            </a:r>
            <a:endParaRPr sz="1313">
              <a:solidFill>
                <a:schemeClr val="lt1"/>
              </a:solidFill>
              <a:highlight>
                <a:schemeClr val="dk1"/>
              </a:highlight>
            </a:endParaRPr>
          </a:p>
          <a:p>
            <a:pPr marL="0" lvl="0" indent="0" algn="l" rtl="0">
              <a:lnSpc>
                <a:spcPct val="95000"/>
              </a:lnSpc>
              <a:spcBef>
                <a:spcPts val="1200"/>
              </a:spcBef>
              <a:spcAft>
                <a:spcPts val="1200"/>
              </a:spcAft>
              <a:buSzPts val="450"/>
              <a:buNone/>
            </a:pPr>
            <a:endParaRPr sz="450">
              <a:solidFill>
                <a:srgbClr val="42424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sp>
        <p:nvSpPr>
          <p:cNvPr id="212" name="Google Shape;212;p18"/>
          <p:cNvSpPr txBox="1">
            <a:spLocks noGrp="1"/>
          </p:cNvSpPr>
          <p:nvPr>
            <p:ph type="title"/>
          </p:nvPr>
        </p:nvSpPr>
        <p:spPr>
          <a:xfrm>
            <a:off x="311700" y="235250"/>
            <a:ext cx="8520600" cy="588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500" b="1">
                <a:solidFill>
                  <a:schemeClr val="lt1"/>
                </a:solidFill>
              </a:rPr>
              <a:t>Library Principles and Guidelines</a:t>
            </a:r>
            <a:endParaRPr sz="2500" b="1">
              <a:solidFill>
                <a:schemeClr val="lt1"/>
              </a:solidFill>
            </a:endParaRPr>
          </a:p>
          <a:p>
            <a:pPr marL="0" lvl="0" indent="0" algn="l" rtl="0">
              <a:lnSpc>
                <a:spcPct val="100000"/>
              </a:lnSpc>
              <a:spcBef>
                <a:spcPts val="1200"/>
              </a:spcBef>
              <a:spcAft>
                <a:spcPts val="0"/>
              </a:spcAft>
              <a:buClr>
                <a:schemeClr val="dk1"/>
              </a:buClr>
              <a:buSzPts val="990"/>
              <a:buFont typeface="Arial"/>
              <a:buNone/>
            </a:pPr>
            <a:endParaRPr sz="2050" b="1">
              <a:solidFill>
                <a:srgbClr val="424242"/>
              </a:solidFill>
            </a:endParaRPr>
          </a:p>
          <a:p>
            <a:pPr marL="0" lvl="0" indent="0" algn="l" rtl="0">
              <a:lnSpc>
                <a:spcPct val="100000"/>
              </a:lnSpc>
              <a:spcBef>
                <a:spcPts val="0"/>
              </a:spcBef>
              <a:spcAft>
                <a:spcPts val="0"/>
              </a:spcAft>
              <a:buSzPts val="990"/>
              <a:buNone/>
            </a:pPr>
            <a:endParaRPr sz="2520"/>
          </a:p>
        </p:txBody>
      </p:sp>
      <p:sp>
        <p:nvSpPr>
          <p:cNvPr id="213" name="Google Shape;213;p18"/>
          <p:cNvSpPr txBox="1">
            <a:spLocks noGrp="1"/>
          </p:cNvSpPr>
          <p:nvPr>
            <p:ph type="body" idx="1"/>
          </p:nvPr>
        </p:nvSpPr>
        <p:spPr>
          <a:xfrm>
            <a:off x="311700" y="823550"/>
            <a:ext cx="8520600" cy="43200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0"/>
              </a:spcAft>
              <a:buSzPct val="44308"/>
              <a:buNone/>
            </a:pPr>
            <a:r>
              <a:rPr lang="en" sz="6500" b="1">
                <a:solidFill>
                  <a:schemeClr val="lt1"/>
                </a:solidFill>
              </a:rPr>
              <a:t>Association of Research Libraries Guiding Principles for Artificial Intelligence</a:t>
            </a:r>
            <a:endParaRPr sz="6500" b="1">
              <a:solidFill>
                <a:schemeClr val="lt1"/>
              </a:solidFill>
            </a:endParaRPr>
          </a:p>
          <a:p>
            <a:pPr marL="457200" lvl="0" indent="-309179" algn="l" rtl="0">
              <a:lnSpc>
                <a:spcPct val="115000"/>
              </a:lnSpc>
              <a:spcBef>
                <a:spcPts val="1200"/>
              </a:spcBef>
              <a:spcAft>
                <a:spcPts val="0"/>
              </a:spcAft>
              <a:buClr>
                <a:schemeClr val="lt1"/>
              </a:buClr>
              <a:buSzPct val="100000"/>
              <a:buAutoNum type="arabicPeriod"/>
            </a:pPr>
            <a:r>
              <a:rPr lang="en" sz="6500">
                <a:solidFill>
                  <a:schemeClr val="lt1"/>
                </a:solidFill>
              </a:rPr>
              <a:t>Libraries democratize access to artificial intelligence tools and technology to foster digital literacy among all people.</a:t>
            </a:r>
            <a:endParaRPr sz="6500">
              <a:solidFill>
                <a:schemeClr val="lt1"/>
              </a:solidFill>
            </a:endParaRPr>
          </a:p>
          <a:p>
            <a:pPr marL="457200" lvl="0" indent="-309179" algn="l" rtl="0">
              <a:lnSpc>
                <a:spcPct val="115000"/>
              </a:lnSpc>
              <a:spcBef>
                <a:spcPts val="0"/>
              </a:spcBef>
              <a:spcAft>
                <a:spcPts val="0"/>
              </a:spcAft>
              <a:buClr>
                <a:schemeClr val="lt1"/>
              </a:buClr>
              <a:buSzPct val="100000"/>
              <a:buAutoNum type="arabicPeriod"/>
            </a:pPr>
            <a:r>
              <a:rPr lang="en" sz="6500">
                <a:solidFill>
                  <a:schemeClr val="lt1"/>
                </a:solidFill>
              </a:rPr>
              <a:t>Libraries commit to understanding where distortions and biases are present in AI models and applications.</a:t>
            </a:r>
            <a:endParaRPr sz="6500">
              <a:solidFill>
                <a:schemeClr val="lt1"/>
              </a:solidFill>
            </a:endParaRPr>
          </a:p>
          <a:p>
            <a:pPr marL="457200" lvl="0" indent="-309179" algn="l" rtl="0">
              <a:lnSpc>
                <a:spcPct val="115000"/>
              </a:lnSpc>
              <a:spcBef>
                <a:spcPts val="0"/>
              </a:spcBef>
              <a:spcAft>
                <a:spcPts val="0"/>
              </a:spcAft>
              <a:buClr>
                <a:schemeClr val="lt1"/>
              </a:buClr>
              <a:buSzPct val="100000"/>
              <a:buAutoNum type="arabicPeriod"/>
            </a:pPr>
            <a:r>
              <a:rPr lang="en" sz="6500">
                <a:solidFill>
                  <a:schemeClr val="lt1"/>
                </a:solidFill>
              </a:rPr>
              <a:t>Libraries champion transparency and information integrity.</a:t>
            </a:r>
            <a:endParaRPr sz="6500">
              <a:solidFill>
                <a:schemeClr val="lt1"/>
              </a:solidFill>
            </a:endParaRPr>
          </a:p>
          <a:p>
            <a:pPr marL="457200" lvl="0" indent="-309179" algn="l" rtl="0">
              <a:lnSpc>
                <a:spcPct val="115000"/>
              </a:lnSpc>
              <a:spcBef>
                <a:spcPts val="0"/>
              </a:spcBef>
              <a:spcAft>
                <a:spcPts val="0"/>
              </a:spcAft>
              <a:buClr>
                <a:schemeClr val="lt1"/>
              </a:buClr>
              <a:buSzPct val="100000"/>
              <a:buAutoNum type="arabicPeriod"/>
            </a:pPr>
            <a:r>
              <a:rPr lang="en" sz="6500">
                <a:solidFill>
                  <a:schemeClr val="lt1"/>
                </a:solidFill>
              </a:rPr>
              <a:t>Libraries believe “no human, no AI.”</a:t>
            </a:r>
            <a:endParaRPr sz="6500">
              <a:solidFill>
                <a:schemeClr val="lt1"/>
              </a:solidFill>
            </a:endParaRPr>
          </a:p>
          <a:p>
            <a:pPr marL="457200" lvl="0" indent="-309179" algn="l" rtl="0">
              <a:lnSpc>
                <a:spcPct val="115000"/>
              </a:lnSpc>
              <a:spcBef>
                <a:spcPts val="0"/>
              </a:spcBef>
              <a:spcAft>
                <a:spcPts val="0"/>
              </a:spcAft>
              <a:buClr>
                <a:schemeClr val="lt1"/>
              </a:buClr>
              <a:buSzPct val="100000"/>
              <a:buAutoNum type="arabicPeriod"/>
            </a:pPr>
            <a:r>
              <a:rPr lang="en" sz="6500">
                <a:solidFill>
                  <a:schemeClr val="lt1"/>
                </a:solidFill>
              </a:rPr>
              <a:t>Libraries prioritize the security and privacy of users in the use of AI tools, technology, and training data.</a:t>
            </a:r>
            <a:endParaRPr sz="6500">
              <a:solidFill>
                <a:schemeClr val="lt1"/>
              </a:solidFill>
            </a:endParaRPr>
          </a:p>
          <a:p>
            <a:pPr marL="457200" lvl="0" indent="-309179" algn="l" rtl="0">
              <a:lnSpc>
                <a:spcPct val="115000"/>
              </a:lnSpc>
              <a:spcBef>
                <a:spcPts val="0"/>
              </a:spcBef>
              <a:spcAft>
                <a:spcPts val="0"/>
              </a:spcAft>
              <a:buClr>
                <a:schemeClr val="lt1"/>
              </a:buClr>
              <a:buSzPct val="100000"/>
              <a:buAutoNum type="arabicPeriod"/>
            </a:pPr>
            <a:r>
              <a:rPr lang="en" sz="6500">
                <a:solidFill>
                  <a:schemeClr val="lt1"/>
                </a:solidFill>
              </a:rPr>
              <a:t>Libraries assert that copyright law in the US and Canada is flexible and robust enough to respond to many copyright issues that arise from the intersection of technology and artificial intelligence.</a:t>
            </a:r>
            <a:endParaRPr sz="6500">
              <a:solidFill>
                <a:schemeClr val="lt1"/>
              </a:solidFill>
            </a:endParaRPr>
          </a:p>
          <a:p>
            <a:pPr marL="457200" lvl="0" indent="-309179" algn="l" rtl="0">
              <a:lnSpc>
                <a:spcPct val="115000"/>
              </a:lnSpc>
              <a:spcBef>
                <a:spcPts val="0"/>
              </a:spcBef>
              <a:spcAft>
                <a:spcPts val="0"/>
              </a:spcAft>
              <a:buClr>
                <a:schemeClr val="lt1"/>
              </a:buClr>
              <a:buSzPct val="100000"/>
              <a:buAutoNum type="arabicPeriod"/>
            </a:pPr>
            <a:r>
              <a:rPr lang="en" sz="6500">
                <a:solidFill>
                  <a:schemeClr val="lt1"/>
                </a:solidFill>
              </a:rPr>
              <a:t>Libraries negotiate to preserve the scholarly use of digital information.</a:t>
            </a:r>
            <a:endParaRPr sz="1200">
              <a:solidFill>
                <a:schemeClr val="lt1"/>
              </a:solidFill>
            </a:endParaRPr>
          </a:p>
          <a:p>
            <a:pPr marL="0" lvl="0" indent="0" algn="l" rtl="0">
              <a:lnSpc>
                <a:spcPct val="115000"/>
              </a:lnSpc>
              <a:spcBef>
                <a:spcPts val="1200"/>
              </a:spcBef>
              <a:spcAft>
                <a:spcPts val="0"/>
              </a:spcAft>
              <a:buSzPct val="102857"/>
              <a:buNone/>
            </a:pPr>
            <a:r>
              <a:rPr lang="en" sz="2800">
                <a:solidFill>
                  <a:schemeClr val="lt1"/>
                </a:solidFill>
              </a:rPr>
              <a:t>Association of Research Libraries. (2024, May). </a:t>
            </a:r>
            <a:r>
              <a:rPr lang="en" sz="2800" i="1">
                <a:solidFill>
                  <a:schemeClr val="lt1"/>
                </a:solidFill>
              </a:rPr>
              <a:t>Research libraries guiding principles for artificial intelligence</a:t>
            </a:r>
            <a:r>
              <a:rPr lang="en" sz="2800">
                <a:solidFill>
                  <a:schemeClr val="lt1"/>
                </a:solidFill>
              </a:rPr>
              <a:t>.</a:t>
            </a:r>
            <a:r>
              <a:rPr lang="en" sz="2800" u="sng">
                <a:solidFill>
                  <a:schemeClr val="hlink"/>
                </a:solidFill>
                <a:hlinkClick r:id="rId3"/>
              </a:rPr>
              <a:t> https://www.arl.org/wp-content/uploads/2024/04/Research-Libraries-Guiding-Principles-for-Artificial-Intelligence.pdf</a:t>
            </a:r>
            <a:endParaRPr sz="2800">
              <a:solidFill>
                <a:schemeClr val="lt1"/>
              </a:solidFill>
            </a:endParaRPr>
          </a:p>
          <a:p>
            <a:pPr marL="457200" marR="12700" lvl="0" indent="-311150" algn="l" rtl="0">
              <a:lnSpc>
                <a:spcPct val="110000"/>
              </a:lnSpc>
              <a:spcBef>
                <a:spcPts val="1200"/>
              </a:spcBef>
              <a:spcAft>
                <a:spcPts val="0"/>
              </a:spcAft>
              <a:buSzPct val="100000"/>
              <a:buChar char="★"/>
            </a:pPr>
            <a:r>
              <a:rPr lang="en" sz="5200" b="1" u="sng">
                <a:solidFill>
                  <a:schemeClr val="hlink"/>
                </a:solidFill>
                <a:hlinkClick r:id="rId4"/>
              </a:rPr>
              <a:t>Artificial Intelligence (AI) Policy Collection</a:t>
            </a:r>
            <a:r>
              <a:rPr lang="en" sz="5200" b="1">
                <a:solidFill>
                  <a:schemeClr val="lt1"/>
                </a:solidFill>
              </a:rPr>
              <a:t> </a:t>
            </a:r>
            <a:endParaRPr sz="5200" b="1">
              <a:solidFill>
                <a:schemeClr val="lt1"/>
              </a:solidFill>
            </a:endParaRPr>
          </a:p>
          <a:p>
            <a:pPr marL="457200" marR="12700" lvl="0" indent="-311150" algn="l" rtl="0">
              <a:lnSpc>
                <a:spcPct val="110000"/>
              </a:lnSpc>
              <a:spcBef>
                <a:spcPts val="0"/>
              </a:spcBef>
              <a:spcAft>
                <a:spcPts val="0"/>
              </a:spcAft>
              <a:buSzPct val="100000"/>
              <a:buChar char="★"/>
            </a:pPr>
            <a:r>
              <a:rPr lang="en" sz="5200" b="1" u="sng">
                <a:solidFill>
                  <a:schemeClr val="hlink"/>
                </a:solidFill>
                <a:hlinkClick r:id="rId5"/>
              </a:rPr>
              <a:t>ICOLC Statement on AI in Licensing</a:t>
            </a:r>
            <a:endParaRPr sz="5200" b="1">
              <a:solidFill>
                <a:schemeClr val="lt1"/>
              </a:solidFill>
            </a:endParaRPr>
          </a:p>
          <a:p>
            <a:pPr marL="0" lvl="0" indent="0" algn="l" rtl="0">
              <a:lnSpc>
                <a:spcPct val="115000"/>
              </a:lnSpc>
              <a:spcBef>
                <a:spcPts val="2300"/>
              </a:spcBef>
              <a:spcAft>
                <a:spcPts val="1200"/>
              </a:spcAft>
              <a:buSzPct val="149300"/>
              <a:buNone/>
            </a:pPr>
            <a:endParaRPr sz="1929">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7"/>
        <p:cNvGrpSpPr/>
        <p:nvPr/>
      </p:nvGrpSpPr>
      <p:grpSpPr>
        <a:xfrm>
          <a:off x="0" y="0"/>
          <a:ext cx="0" cy="0"/>
          <a:chOff x="0" y="0"/>
          <a:chExt cx="0" cy="0"/>
        </a:xfrm>
      </p:grpSpPr>
      <p:sp>
        <p:nvSpPr>
          <p:cNvPr id="218" name="Google Shape;218;p19"/>
          <p:cNvSpPr txBox="1">
            <a:spLocks noGrp="1"/>
          </p:cNvSpPr>
          <p:nvPr>
            <p:ph type="title"/>
          </p:nvPr>
        </p:nvSpPr>
        <p:spPr>
          <a:xfrm>
            <a:off x="311700" y="53475"/>
            <a:ext cx="8520600" cy="9642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92731"/>
              <a:buNone/>
            </a:pPr>
            <a:r>
              <a:rPr lang="en" sz="3355" b="1">
                <a:solidFill>
                  <a:schemeClr val="lt1"/>
                </a:solidFill>
              </a:rPr>
              <a:t>Academic Integrity</a:t>
            </a:r>
            <a:endParaRPr sz="3355" b="1">
              <a:solidFill>
                <a:schemeClr val="lt1"/>
              </a:solidFill>
            </a:endParaRPr>
          </a:p>
          <a:p>
            <a:pPr marL="0" lvl="0" indent="0" algn="ctr" rtl="0">
              <a:lnSpc>
                <a:spcPct val="100000"/>
              </a:lnSpc>
              <a:spcBef>
                <a:spcPts val="0"/>
              </a:spcBef>
              <a:spcAft>
                <a:spcPts val="0"/>
              </a:spcAft>
              <a:buSzPct val="115702"/>
              <a:buNone/>
            </a:pPr>
            <a:r>
              <a:rPr lang="en" sz="2689">
                <a:solidFill>
                  <a:schemeClr val="lt1"/>
                </a:solidFill>
              </a:rPr>
              <a:t>Generative Artificial Intelligence: Software?</a:t>
            </a:r>
            <a:endParaRPr sz="2689">
              <a:solidFill>
                <a:schemeClr val="lt1"/>
              </a:solidFill>
            </a:endParaRPr>
          </a:p>
        </p:txBody>
      </p:sp>
      <p:pic>
        <p:nvPicPr>
          <p:cNvPr id="219" name="Google Shape;219;p19" descr="Decorative "/>
          <p:cNvPicPr preferRelativeResize="0"/>
          <p:nvPr/>
        </p:nvPicPr>
        <p:blipFill rotWithShape="1">
          <a:blip r:embed="rId3">
            <a:alphaModFix/>
          </a:blip>
          <a:srcRect/>
          <a:stretch/>
        </p:blipFill>
        <p:spPr>
          <a:xfrm>
            <a:off x="1001050" y="1037500"/>
            <a:ext cx="3361925" cy="3361951"/>
          </a:xfrm>
          <a:prstGeom prst="rect">
            <a:avLst/>
          </a:prstGeom>
          <a:noFill/>
          <a:ln>
            <a:noFill/>
          </a:ln>
        </p:spPr>
      </p:pic>
      <p:sp>
        <p:nvSpPr>
          <p:cNvPr id="220" name="Google Shape;220;p19"/>
          <p:cNvSpPr txBox="1"/>
          <p:nvPr/>
        </p:nvSpPr>
        <p:spPr>
          <a:xfrm>
            <a:off x="1001050" y="4419275"/>
            <a:ext cx="3361800" cy="669900"/>
          </a:xfrm>
          <a:prstGeom prst="rect">
            <a:avLst/>
          </a:prstGeom>
          <a:noFill/>
          <a:ln>
            <a:noFill/>
          </a:ln>
        </p:spPr>
        <p:txBody>
          <a:bodyPr spcFirstLastPara="1" wrap="square" lIns="91425" tIns="91425" rIns="91425" bIns="91425" anchor="t" anchorCtr="0">
            <a:noAutofit/>
          </a:bodyPr>
          <a:lstStyle/>
          <a:p>
            <a:pPr marL="0" marR="381000" lvl="0" indent="0" algn="l" rtl="0">
              <a:lnSpc>
                <a:spcPct val="142857"/>
              </a:lnSpc>
              <a:spcBef>
                <a:spcPts val="1100"/>
              </a:spcBef>
              <a:spcAft>
                <a:spcPts val="0"/>
              </a:spcAft>
              <a:buClr>
                <a:schemeClr val="dk1"/>
              </a:buClr>
              <a:buSzPts val="1100"/>
              <a:buFont typeface="Arial"/>
              <a:buNone/>
            </a:pPr>
            <a:r>
              <a:rPr lang="en" sz="750" b="0" i="0" u="none" strike="noStrike" cap="none">
                <a:solidFill>
                  <a:schemeClr val="lt1"/>
                </a:solidFill>
                <a:latin typeface="Arial"/>
                <a:ea typeface="Arial"/>
                <a:cs typeface="Arial"/>
                <a:sym typeface="Arial"/>
              </a:rPr>
              <a:t>“AI as ghostwriter” prompt</a:t>
            </a:r>
            <a:r>
              <a:rPr lang="en" sz="750">
                <a:solidFill>
                  <a:schemeClr val="lt1"/>
                </a:solidFill>
              </a:rPr>
              <a:t>.</a:t>
            </a:r>
            <a:r>
              <a:rPr lang="en" sz="750" b="0" i="0" u="none" strike="noStrike" cap="none">
                <a:solidFill>
                  <a:schemeClr val="lt1"/>
                </a:solidFill>
                <a:latin typeface="Arial"/>
                <a:ea typeface="Arial"/>
                <a:cs typeface="Arial"/>
                <a:sym typeface="Arial"/>
              </a:rPr>
              <a:t> </a:t>
            </a:r>
            <a:r>
              <a:rPr lang="en" sz="750" b="0" i="1" u="none" strike="noStrike" cap="none">
                <a:solidFill>
                  <a:schemeClr val="lt1"/>
                </a:solidFill>
                <a:latin typeface="Arial"/>
                <a:ea typeface="Arial"/>
                <a:cs typeface="Arial"/>
                <a:sym typeface="Arial"/>
              </a:rPr>
              <a:t>Gemini 3 Flash</a:t>
            </a:r>
            <a:r>
              <a:rPr lang="en" sz="750" b="0" i="0" u="none" strike="noStrike" cap="none">
                <a:solidFill>
                  <a:schemeClr val="lt1"/>
                </a:solidFill>
                <a:latin typeface="Arial"/>
                <a:ea typeface="Arial"/>
                <a:cs typeface="Arial"/>
                <a:sym typeface="Arial"/>
              </a:rPr>
              <a:t>, Google, 9 Feb. 2026, https://gemini.google.com/app/076dedb29fb3169d </a:t>
            </a:r>
            <a:endParaRPr sz="750" b="0" i="0" u="none" strike="noStrike" cap="none">
              <a:solidFill>
                <a:schemeClr val="lt1"/>
              </a:solidFill>
              <a:latin typeface="Arial"/>
              <a:ea typeface="Arial"/>
              <a:cs typeface="Arial"/>
              <a:sym typeface="Arial"/>
            </a:endParaRPr>
          </a:p>
          <a:p>
            <a:pPr marL="381000" marR="381000" lvl="0" indent="0" algn="l" rtl="0">
              <a:lnSpc>
                <a:spcPct val="142857"/>
              </a:lnSpc>
              <a:spcBef>
                <a:spcPts val="1100"/>
              </a:spcBef>
              <a:spcAft>
                <a:spcPts val="0"/>
              </a:spcAft>
              <a:buClr>
                <a:schemeClr val="dk1"/>
              </a:buClr>
              <a:buSzPts val="1100"/>
              <a:buFont typeface="Arial"/>
              <a:buNone/>
            </a:pPr>
            <a:endParaRPr sz="750" b="0" i="0" u="none" strike="noStrike" cap="none">
              <a:solidFill>
                <a:schemeClr val="dk1"/>
              </a:solidFill>
              <a:latin typeface="Arial"/>
              <a:ea typeface="Arial"/>
              <a:cs typeface="Arial"/>
              <a:sym typeface="Arial"/>
            </a:endParaRPr>
          </a:p>
          <a:p>
            <a:pPr marL="0" marR="0" lvl="0" indent="0" algn="l" rtl="0">
              <a:lnSpc>
                <a:spcPct val="100000"/>
              </a:lnSpc>
              <a:spcBef>
                <a:spcPts val="110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21" name="Google Shape;221;p19" descr="Decorative"/>
          <p:cNvPicPr preferRelativeResize="0"/>
          <p:nvPr/>
        </p:nvPicPr>
        <p:blipFill rotWithShape="1">
          <a:blip r:embed="rId4">
            <a:alphaModFix/>
          </a:blip>
          <a:srcRect/>
          <a:stretch/>
        </p:blipFill>
        <p:spPr>
          <a:xfrm>
            <a:off x="4743100" y="1017687"/>
            <a:ext cx="3361925" cy="3361925"/>
          </a:xfrm>
          <a:prstGeom prst="rect">
            <a:avLst/>
          </a:prstGeom>
          <a:noFill/>
          <a:ln>
            <a:noFill/>
          </a:ln>
        </p:spPr>
      </p:pic>
      <p:sp>
        <p:nvSpPr>
          <p:cNvPr id="222" name="Google Shape;222;p19"/>
          <p:cNvSpPr txBox="1"/>
          <p:nvPr/>
        </p:nvSpPr>
        <p:spPr>
          <a:xfrm>
            <a:off x="4743100" y="4419275"/>
            <a:ext cx="3544200" cy="1332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750" b="0" i="0" u="none" strike="noStrike" cap="none">
                <a:solidFill>
                  <a:schemeClr val="lt1"/>
                </a:solidFill>
                <a:highlight>
                  <a:schemeClr val="dk1"/>
                </a:highlight>
                <a:latin typeface="Arial"/>
                <a:ea typeface="Arial"/>
                <a:cs typeface="Arial"/>
                <a:sym typeface="Arial"/>
              </a:rPr>
              <a:t>“ChatGPT is not a “someone”</a:t>
            </a:r>
            <a:r>
              <a:rPr lang="en" sz="750">
                <a:solidFill>
                  <a:schemeClr val="lt1"/>
                </a:solidFill>
                <a:highlight>
                  <a:schemeClr val="dk1"/>
                </a:highlight>
              </a:rPr>
              <a:t>”</a:t>
            </a:r>
            <a:r>
              <a:rPr lang="en" sz="750" b="0" i="0" u="none" strike="noStrike" cap="none">
                <a:solidFill>
                  <a:schemeClr val="lt1"/>
                </a:solidFill>
                <a:highlight>
                  <a:schemeClr val="dk1"/>
                </a:highlight>
                <a:latin typeface="Arial"/>
                <a:ea typeface="Arial"/>
                <a:cs typeface="Arial"/>
                <a:sym typeface="Arial"/>
              </a:rPr>
              <a:t> (</a:t>
            </a:r>
            <a:r>
              <a:rPr lang="en" sz="750" b="0" i="0" u="sng" strike="noStrike" cap="none">
                <a:solidFill>
                  <a:schemeClr val="hlink"/>
                </a:solidFill>
                <a:highlight>
                  <a:schemeClr val="dk1"/>
                </a:highlight>
                <a:latin typeface="Arial"/>
                <a:ea typeface="Arial"/>
                <a:cs typeface="Arial"/>
                <a:sym typeface="Arial"/>
                <a:hlinkClick r:id="rId5"/>
              </a:rPr>
              <a:t>Cox and Tzoc, 2023, p. 101</a:t>
            </a:r>
            <a:r>
              <a:rPr lang="en" sz="750" b="0" i="0" u="none" strike="noStrike" cap="none">
                <a:solidFill>
                  <a:schemeClr val="lt1"/>
                </a:solidFill>
                <a:highlight>
                  <a:schemeClr val="dk1"/>
                </a:highlight>
                <a:latin typeface="Arial"/>
                <a:ea typeface="Arial"/>
                <a:cs typeface="Arial"/>
                <a:sym typeface="Arial"/>
              </a:rPr>
              <a:t>)</a:t>
            </a:r>
            <a:endParaRPr sz="750" b="0" i="0" u="none" strike="noStrike" cap="none">
              <a:solidFill>
                <a:schemeClr val="lt1"/>
              </a:solidFill>
              <a:highlight>
                <a:schemeClr val="dk1"/>
              </a:highlight>
              <a:latin typeface="Arial"/>
              <a:ea typeface="Arial"/>
              <a:cs typeface="Arial"/>
              <a:sym typeface="Arial"/>
            </a:endParaRPr>
          </a:p>
          <a:p>
            <a:pPr marL="0" marR="381000" lvl="0" indent="0" algn="l" rtl="0">
              <a:lnSpc>
                <a:spcPct val="142857"/>
              </a:lnSpc>
              <a:spcBef>
                <a:spcPts val="1100"/>
              </a:spcBef>
              <a:spcAft>
                <a:spcPts val="0"/>
              </a:spcAft>
              <a:buClr>
                <a:srgbClr val="000000"/>
              </a:buClr>
              <a:buSzPts val="700"/>
              <a:buFont typeface="Arial"/>
              <a:buNone/>
            </a:pPr>
            <a:r>
              <a:rPr lang="en" sz="750" b="0" i="0" u="none" strike="noStrike" cap="none">
                <a:solidFill>
                  <a:schemeClr val="lt1"/>
                </a:solidFill>
                <a:highlight>
                  <a:schemeClr val="dk1"/>
                </a:highlight>
                <a:latin typeface="Arial"/>
                <a:ea typeface="Arial"/>
                <a:cs typeface="Arial"/>
                <a:sym typeface="Arial"/>
              </a:rPr>
              <a:t>“Image for ChatGPT i</a:t>
            </a:r>
            <a:r>
              <a:rPr lang="en" sz="750" b="0" i="0" u="none" strike="noStrike" cap="none">
                <a:solidFill>
                  <a:schemeClr val="lt1"/>
                </a:solidFill>
                <a:latin typeface="Arial"/>
                <a:ea typeface="Arial"/>
                <a:cs typeface="Arial"/>
                <a:sym typeface="Arial"/>
              </a:rPr>
              <a:t>s not a someone” prompt. </a:t>
            </a:r>
            <a:r>
              <a:rPr lang="en" sz="750" b="0" i="1" u="none" strike="noStrike" cap="none">
                <a:solidFill>
                  <a:schemeClr val="lt1"/>
                </a:solidFill>
                <a:latin typeface="Arial"/>
                <a:ea typeface="Arial"/>
                <a:cs typeface="Arial"/>
                <a:sym typeface="Arial"/>
              </a:rPr>
              <a:t>M365 Copilot GPT-5</a:t>
            </a:r>
            <a:r>
              <a:rPr lang="en" sz="750" b="0" i="0" u="none" strike="noStrike" cap="none">
                <a:solidFill>
                  <a:schemeClr val="lt1"/>
                </a:solidFill>
                <a:latin typeface="Arial"/>
                <a:ea typeface="Arial"/>
                <a:cs typeface="Arial"/>
                <a:sym typeface="Arial"/>
              </a:rPr>
              <a:t>, Microsoft, 9 Feb. 2026, https://m365.cloud.microsoft/chat/</a:t>
            </a:r>
            <a:endParaRPr sz="750" b="0" i="0" u="none" strike="noStrike" cap="none">
              <a:solidFill>
                <a:schemeClr val="lt1"/>
              </a:solidFill>
              <a:latin typeface="Arial"/>
              <a:ea typeface="Arial"/>
              <a:cs typeface="Arial"/>
              <a:sym typeface="Arial"/>
            </a:endParaRPr>
          </a:p>
          <a:p>
            <a:pPr marL="0" marR="381000" lvl="0" indent="0" algn="l" rtl="0">
              <a:lnSpc>
                <a:spcPct val="142857"/>
              </a:lnSpc>
              <a:spcBef>
                <a:spcPts val="110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0" marR="381000" lvl="0" indent="0" algn="l" rtl="0">
              <a:lnSpc>
                <a:spcPct val="142857"/>
              </a:lnSpc>
              <a:spcBef>
                <a:spcPts val="1100"/>
              </a:spcBef>
              <a:spcAft>
                <a:spcPts val="110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
        <p:cNvGrpSpPr/>
        <p:nvPr/>
      </p:nvGrpSpPr>
      <p:grpSpPr>
        <a:xfrm>
          <a:off x="0" y="0"/>
          <a:ext cx="0" cy="0"/>
          <a:chOff x="0" y="0"/>
          <a:chExt cx="0" cy="0"/>
        </a:xfrm>
      </p:grpSpPr>
      <p:sp>
        <p:nvSpPr>
          <p:cNvPr id="227" name="Google Shape;227;p22"/>
          <p:cNvSpPr txBox="1">
            <a:spLocks noGrp="1"/>
          </p:cNvSpPr>
          <p:nvPr>
            <p:ph type="title" idx="4294967295"/>
          </p:nvPr>
        </p:nvSpPr>
        <p:spPr>
          <a:xfrm>
            <a:off x="0" y="0"/>
            <a:ext cx="9144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Arial"/>
                <a:ea typeface="Arial"/>
                <a:cs typeface="Arial"/>
                <a:sym typeface="Arial"/>
              </a:rPr>
              <a:t>AI Use</a:t>
            </a:r>
            <a:r>
              <a:rPr lang="en" sz="1600" b="1">
                <a:solidFill>
                  <a:schemeClr val="lt1"/>
                </a:solidFill>
              </a:rPr>
              <a:t> and</a:t>
            </a:r>
            <a:r>
              <a:rPr lang="en" sz="1600" b="1" i="0" u="none" strike="noStrike" cap="none">
                <a:solidFill>
                  <a:schemeClr val="lt1"/>
                </a:solidFill>
                <a:latin typeface="Arial"/>
                <a:ea typeface="Arial"/>
                <a:cs typeface="Arial"/>
                <a:sym typeface="Arial"/>
              </a:rPr>
              <a:t> Plagiarism</a:t>
            </a:r>
            <a:endParaRPr b="1"/>
          </a:p>
        </p:txBody>
      </p:sp>
      <p:pic>
        <p:nvPicPr>
          <p:cNvPr id="228" name="Google Shape;228;p22" descr="AI Plagiarism Continuum"/>
          <p:cNvPicPr preferRelativeResize="0"/>
          <p:nvPr/>
        </p:nvPicPr>
        <p:blipFill rotWithShape="1">
          <a:blip r:embed="rId3">
            <a:alphaModFix/>
          </a:blip>
          <a:srcRect/>
          <a:stretch/>
        </p:blipFill>
        <p:spPr>
          <a:xfrm>
            <a:off x="384975" y="377075"/>
            <a:ext cx="8374050" cy="4586876"/>
          </a:xfrm>
          <a:prstGeom prst="rect">
            <a:avLst/>
          </a:prstGeom>
          <a:noFill/>
          <a:ln>
            <a:noFill/>
          </a:ln>
        </p:spPr>
      </p:pic>
      <p:sp>
        <p:nvSpPr>
          <p:cNvPr id="229" name="Google Shape;229;p22"/>
          <p:cNvSpPr txBox="1"/>
          <p:nvPr/>
        </p:nvSpPr>
        <p:spPr>
          <a:xfrm>
            <a:off x="384825" y="4921175"/>
            <a:ext cx="8374200" cy="540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700"/>
              <a:buFont typeface="Arial"/>
              <a:buNone/>
            </a:pPr>
            <a:r>
              <a:rPr lang="en" sz="700">
                <a:solidFill>
                  <a:schemeClr val="lt1"/>
                </a:solidFill>
              </a:rPr>
              <a:t>Dunn, K. “Worship God with Your Mind.” Vanguard Journal of Theology and Ministry, vol. 4, no. 1, 2026, pp. 5–9, https://vjtm.vanguardcollege.com/index.php/vjtm/article/view/125/85.</a:t>
            </a:r>
            <a:endParaRPr sz="700">
              <a:solidFill>
                <a:schemeClr val="lt1"/>
              </a:solidFill>
            </a:endParaRPr>
          </a:p>
          <a:p>
            <a:pPr marL="0" marR="0" lvl="0" indent="0" algn="l" rtl="0">
              <a:lnSpc>
                <a:spcPct val="115000"/>
              </a:lnSpc>
              <a:spcBef>
                <a:spcPts val="0"/>
              </a:spcBef>
              <a:spcAft>
                <a:spcPts val="0"/>
              </a:spcAft>
              <a:buClr>
                <a:srgbClr val="000000"/>
              </a:buClr>
              <a:buSzPts val="700"/>
              <a:buFont typeface="Arial"/>
              <a:buNone/>
            </a:pPr>
            <a:endParaRPr sz="700">
              <a:solidFill>
                <a:schemeClr val="lt1"/>
              </a:solidFill>
            </a:endParaRPr>
          </a:p>
          <a:p>
            <a:pPr marL="0" marR="0" lvl="0" indent="0" algn="l" rtl="0">
              <a:lnSpc>
                <a:spcPct val="115000"/>
              </a:lnSpc>
              <a:spcBef>
                <a:spcPts val="0"/>
              </a:spcBef>
              <a:spcAft>
                <a:spcPts val="0"/>
              </a:spcAft>
              <a:buClr>
                <a:srgbClr val="000000"/>
              </a:buClr>
              <a:buSzPts val="700"/>
              <a:buFont typeface="Arial"/>
              <a:buNone/>
            </a:pPr>
            <a:endParaRPr sz="7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3"/>
        <p:cNvGrpSpPr/>
        <p:nvPr/>
      </p:nvGrpSpPr>
      <p:grpSpPr>
        <a:xfrm>
          <a:off x="0" y="0"/>
          <a:ext cx="0" cy="0"/>
          <a:chOff x="0" y="0"/>
          <a:chExt cx="0" cy="0"/>
        </a:xfrm>
      </p:grpSpPr>
      <p:sp>
        <p:nvSpPr>
          <p:cNvPr id="234" name="Google Shape;234;p23"/>
          <p:cNvSpPr txBox="1">
            <a:spLocks noGrp="1"/>
          </p:cNvSpPr>
          <p:nvPr>
            <p:ph type="title"/>
          </p:nvPr>
        </p:nvSpPr>
        <p:spPr>
          <a:xfrm>
            <a:off x="311675" y="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2500" b="1">
                <a:solidFill>
                  <a:schemeClr val="lt1"/>
                </a:solidFill>
              </a:rPr>
              <a:t>Source Attribution: A Broken Citation Chain</a:t>
            </a:r>
            <a:endParaRPr sz="2500" b="1">
              <a:solidFill>
                <a:schemeClr val="lt1"/>
              </a:solidFill>
            </a:endParaRPr>
          </a:p>
          <a:p>
            <a:pPr marL="0" lvl="0" indent="0" algn="ctr" rtl="0">
              <a:lnSpc>
                <a:spcPct val="100000"/>
              </a:lnSpc>
              <a:spcBef>
                <a:spcPts val="0"/>
              </a:spcBef>
              <a:spcAft>
                <a:spcPts val="0"/>
              </a:spcAft>
              <a:buClr>
                <a:schemeClr val="dk1"/>
              </a:buClr>
              <a:buSzPts val="1100"/>
              <a:buFont typeface="Arial"/>
              <a:buNone/>
            </a:pPr>
            <a:endParaRPr sz="3020" b="1">
              <a:solidFill>
                <a:schemeClr val="lt1"/>
              </a:solidFill>
            </a:endParaRPr>
          </a:p>
        </p:txBody>
      </p:sp>
      <p:pic>
        <p:nvPicPr>
          <p:cNvPr id="235" name="Google Shape;235;p23" descr="Citation Mapping Illustration with broken citation links "/>
          <p:cNvPicPr preferRelativeResize="0"/>
          <p:nvPr/>
        </p:nvPicPr>
        <p:blipFill rotWithShape="1">
          <a:blip r:embed="rId3">
            <a:alphaModFix/>
          </a:blip>
          <a:srcRect/>
          <a:stretch/>
        </p:blipFill>
        <p:spPr>
          <a:xfrm>
            <a:off x="1479700" y="572700"/>
            <a:ext cx="6184548" cy="3373400"/>
          </a:xfrm>
          <a:prstGeom prst="rect">
            <a:avLst/>
          </a:prstGeom>
          <a:noFill/>
          <a:ln>
            <a:noFill/>
          </a:ln>
        </p:spPr>
      </p:pic>
      <p:sp>
        <p:nvSpPr>
          <p:cNvPr id="236" name="Google Shape;236;p23"/>
          <p:cNvSpPr txBox="1"/>
          <p:nvPr/>
        </p:nvSpPr>
        <p:spPr>
          <a:xfrm>
            <a:off x="1479725" y="3924175"/>
            <a:ext cx="6184500" cy="427800"/>
          </a:xfrm>
          <a:prstGeom prst="rect">
            <a:avLst/>
          </a:prstGeom>
          <a:noFill/>
          <a:ln>
            <a:noFill/>
          </a:ln>
        </p:spPr>
        <p:txBody>
          <a:bodyPr spcFirstLastPara="1" wrap="square" lIns="91425" tIns="91425" rIns="91425" bIns="91425" anchor="t" anchorCtr="0">
            <a:spAutoFit/>
          </a:bodyPr>
          <a:lstStyle/>
          <a:p>
            <a:pPr marL="0" marR="381000" lvl="0" indent="0" algn="l" rtl="0">
              <a:lnSpc>
                <a:spcPct val="142857"/>
              </a:lnSpc>
              <a:spcBef>
                <a:spcPts val="1100"/>
              </a:spcBef>
              <a:spcAft>
                <a:spcPts val="0"/>
              </a:spcAft>
              <a:buClr>
                <a:srgbClr val="000000"/>
              </a:buClr>
              <a:buSzPts val="650"/>
              <a:buFont typeface="Arial"/>
              <a:buNone/>
            </a:pPr>
            <a:r>
              <a:rPr lang="en" sz="650" b="0" i="0" u="none" strike="noStrike" cap="none">
                <a:solidFill>
                  <a:schemeClr val="lt1"/>
                </a:solidFill>
                <a:latin typeface="Arial"/>
                <a:ea typeface="Arial"/>
                <a:cs typeface="Arial"/>
                <a:sym typeface="Arial"/>
              </a:rPr>
              <a:t>“Please draw an image of citation mapping with a broken citation link for an academic audience”  prompt. </a:t>
            </a:r>
            <a:r>
              <a:rPr lang="en" sz="650" b="0" i="1" u="none" strike="noStrike" cap="none">
                <a:solidFill>
                  <a:schemeClr val="lt1"/>
                </a:solidFill>
                <a:latin typeface="Arial"/>
                <a:ea typeface="Arial"/>
                <a:cs typeface="Arial"/>
                <a:sym typeface="Arial"/>
              </a:rPr>
              <a:t>Gemini 3 Flash</a:t>
            </a:r>
            <a:r>
              <a:rPr lang="en" sz="650" b="0" i="0" u="none" strike="noStrike" cap="none">
                <a:solidFill>
                  <a:schemeClr val="lt1"/>
                </a:solidFill>
                <a:latin typeface="Arial"/>
                <a:ea typeface="Arial"/>
                <a:cs typeface="Arial"/>
                <a:sym typeface="Arial"/>
              </a:rPr>
              <a:t>, Google, 22 Apr. 2026, https://gemini.google.com/u/1/app/3edfc43447043f70?pageId=none</a:t>
            </a:r>
            <a:endParaRPr sz="650" b="0" i="0" u="none" strike="noStrike" cap="none">
              <a:solidFill>
                <a:schemeClr val="lt1"/>
              </a:solidFill>
              <a:latin typeface="Arial"/>
              <a:ea typeface="Arial"/>
              <a:cs typeface="Arial"/>
              <a:sym typeface="Arial"/>
            </a:endParaRPr>
          </a:p>
        </p:txBody>
      </p:sp>
      <p:sp>
        <p:nvSpPr>
          <p:cNvPr id="237" name="Google Shape;237;p23"/>
          <p:cNvSpPr txBox="1"/>
          <p:nvPr/>
        </p:nvSpPr>
        <p:spPr>
          <a:xfrm>
            <a:off x="-25" y="4255050"/>
            <a:ext cx="9144000" cy="71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 sz="1600" b="0" i="1" u="none" strike="noStrike" cap="none">
                <a:solidFill>
                  <a:schemeClr val="lt1"/>
                </a:solidFill>
                <a:latin typeface="Arial"/>
                <a:ea typeface="Arial"/>
                <a:cs typeface="Arial"/>
                <a:sym typeface="Arial"/>
              </a:rPr>
              <a:t>Generative AI “produces text by predicting likely word sequences based on patterns in its training data, rather than retrieving and crediting specific prior works”</a:t>
            </a:r>
            <a:r>
              <a:rPr lang="en" sz="1600" b="0" i="0" u="none" strike="noStrike" cap="none">
                <a:solidFill>
                  <a:schemeClr val="lt1"/>
                </a:solidFill>
                <a:latin typeface="Arial"/>
                <a:ea typeface="Arial"/>
                <a:cs typeface="Arial"/>
                <a:sym typeface="Arial"/>
              </a:rPr>
              <a:t> (</a:t>
            </a:r>
            <a:r>
              <a:rPr lang="en" sz="1600" b="0" i="0" u="sng" strike="noStrike" cap="none">
                <a:solidFill>
                  <a:schemeClr val="hlink"/>
                </a:solidFill>
                <a:latin typeface="Arial"/>
                <a:ea typeface="Arial"/>
                <a:cs typeface="Arial"/>
                <a:sym typeface="Arial"/>
                <a:hlinkClick r:id="rId4"/>
              </a:rPr>
              <a:t>Lemley &amp; Ouellette, 2025</a:t>
            </a:r>
            <a:r>
              <a:rPr lang="en" sz="1600" b="0" i="0" u="none" strike="noStrike" cap="none">
                <a:solidFill>
                  <a:schemeClr val="lt1"/>
                </a:solidFill>
                <a:latin typeface="Arial"/>
                <a:ea typeface="Arial"/>
                <a:cs typeface="Arial"/>
                <a:sym typeface="Arial"/>
              </a:rPr>
              <a:t>).</a:t>
            </a:r>
            <a:endParaRPr sz="2300" b="0"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311700" y="224550"/>
            <a:ext cx="8520600" cy="55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 sz="3020" b="1">
                <a:solidFill>
                  <a:schemeClr val="lt1"/>
                </a:solidFill>
              </a:rPr>
              <a:t>AI-Disclosure Examples</a:t>
            </a:r>
            <a:endParaRPr sz="3020" b="1">
              <a:solidFill>
                <a:schemeClr val="lt1"/>
              </a:solidFill>
            </a:endParaRPr>
          </a:p>
        </p:txBody>
      </p:sp>
      <p:pic>
        <p:nvPicPr>
          <p:cNvPr id="243" name="Google Shape;243;p24" descr="Image of Book written by AI with acknowledgment "/>
          <p:cNvPicPr preferRelativeResize="0"/>
          <p:nvPr/>
        </p:nvPicPr>
        <p:blipFill rotWithShape="1">
          <a:blip r:embed="rId3">
            <a:alphaModFix/>
          </a:blip>
          <a:srcRect/>
          <a:stretch/>
        </p:blipFill>
        <p:spPr>
          <a:xfrm>
            <a:off x="664512" y="970076"/>
            <a:ext cx="2241172" cy="3383025"/>
          </a:xfrm>
          <a:prstGeom prst="rect">
            <a:avLst/>
          </a:prstGeom>
          <a:noFill/>
          <a:ln>
            <a:noFill/>
          </a:ln>
        </p:spPr>
      </p:pic>
      <p:sp>
        <p:nvSpPr>
          <p:cNvPr id="244" name="Google Shape;244;p24"/>
          <p:cNvSpPr txBox="1"/>
          <p:nvPr/>
        </p:nvSpPr>
        <p:spPr>
          <a:xfrm>
            <a:off x="622213" y="4394800"/>
            <a:ext cx="22413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https://link.springer.com/book/10.1007/978-3-030-16800-1</a:t>
            </a:r>
            <a:r>
              <a:rPr lang="en" sz="800" b="0" i="0" u="none" strike="noStrike" cap="none">
                <a:solidFill>
                  <a:schemeClr val="lt1"/>
                </a:solidFill>
                <a:latin typeface="Arial"/>
                <a:ea typeface="Arial"/>
                <a:cs typeface="Arial"/>
                <a:sym typeface="Arial"/>
              </a:rPr>
              <a:t> </a:t>
            </a:r>
            <a:endParaRPr sz="800" b="0" i="0" u="none" strike="noStrike" cap="none">
              <a:solidFill>
                <a:schemeClr val="lt1"/>
              </a:solidFill>
              <a:latin typeface="Arial"/>
              <a:ea typeface="Arial"/>
              <a:cs typeface="Arial"/>
              <a:sym typeface="Arial"/>
            </a:endParaRPr>
          </a:p>
        </p:txBody>
      </p:sp>
      <p:pic>
        <p:nvPicPr>
          <p:cNvPr id="245" name="Google Shape;245;p24" descr="Image of one book that uses AI with no acknowledgement and another that was writen by AI with acknowledgment "/>
          <p:cNvPicPr preferRelativeResize="0"/>
          <p:nvPr/>
        </p:nvPicPr>
        <p:blipFill rotWithShape="1">
          <a:blip r:embed="rId5">
            <a:alphaModFix/>
          </a:blip>
          <a:srcRect/>
          <a:stretch/>
        </p:blipFill>
        <p:spPr>
          <a:xfrm>
            <a:off x="5932226" y="970063"/>
            <a:ext cx="2201476" cy="3315149"/>
          </a:xfrm>
          <a:prstGeom prst="rect">
            <a:avLst/>
          </a:prstGeom>
          <a:noFill/>
          <a:ln>
            <a:noFill/>
          </a:ln>
        </p:spPr>
      </p:pic>
      <p:sp>
        <p:nvSpPr>
          <p:cNvPr id="246" name="Google Shape;246;p24"/>
          <p:cNvSpPr txBox="1"/>
          <p:nvPr/>
        </p:nvSpPr>
        <p:spPr>
          <a:xfrm>
            <a:off x="5932263" y="4335250"/>
            <a:ext cx="2201400" cy="18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sng" strike="noStrike" cap="none">
                <a:solidFill>
                  <a:schemeClr val="lt1"/>
                </a:solidFill>
                <a:latin typeface="Arial"/>
                <a:ea typeface="Arial"/>
                <a:cs typeface="Arial"/>
                <a:sym typeface="Arial"/>
                <a:hlinkClick r:id="rId6">
                  <a:extLst>
                    <a:ext uri="{A12FA001-AC4F-418D-AE19-62706E023703}">
                      <ahyp:hlinkClr xmlns:ahyp="http://schemas.microsoft.com/office/drawing/2018/hyperlinkcolor" val="tx"/>
                    </a:ext>
                  </a:extLst>
                </a:hlinkClick>
              </a:rPr>
              <a:t>https://retractionwatch.com/2025/06/30/springer-nature-book-on-machine-learning-is-full-of-made-up-citations/</a:t>
            </a:r>
            <a:r>
              <a:rPr lang="en" sz="800" b="0" i="0" u="none" strike="noStrike" cap="none">
                <a:solidFill>
                  <a:schemeClr val="lt1"/>
                </a:solidFill>
                <a:latin typeface="Arial"/>
                <a:ea typeface="Arial"/>
                <a:cs typeface="Arial"/>
                <a:sym typeface="Arial"/>
              </a:rPr>
              <a:t> </a:t>
            </a:r>
            <a:endParaRPr sz="800" b="0" i="0" u="none" strike="noStrike" cap="none">
              <a:solidFill>
                <a:schemeClr val="lt1"/>
              </a:solidFill>
              <a:latin typeface="Arial"/>
              <a:ea typeface="Arial"/>
              <a:cs typeface="Arial"/>
              <a:sym typeface="Arial"/>
            </a:endParaRPr>
          </a:p>
        </p:txBody>
      </p:sp>
      <p:sp>
        <p:nvSpPr>
          <p:cNvPr id="247" name="Google Shape;247;p24"/>
          <p:cNvSpPr txBox="1"/>
          <p:nvPr/>
        </p:nvSpPr>
        <p:spPr>
          <a:xfrm>
            <a:off x="3153100" y="914175"/>
            <a:ext cx="2531700" cy="338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lt1"/>
                </a:solidFill>
                <a:latin typeface="Arial"/>
                <a:ea typeface="Arial"/>
                <a:cs typeface="Arial"/>
                <a:sym typeface="Arial"/>
              </a:rPr>
              <a:t>←</a:t>
            </a:r>
            <a:r>
              <a:rPr lang="en" sz="1600" b="0" i="0" u="none" strike="noStrike" cap="none">
                <a:solidFill>
                  <a:schemeClr val="lt1"/>
                </a:solidFill>
                <a:highlight>
                  <a:schemeClr val="dk1"/>
                </a:highlight>
                <a:latin typeface="Arial"/>
                <a:ea typeface="Arial"/>
                <a:cs typeface="Arial"/>
                <a:sym typeface="Arial"/>
              </a:rPr>
              <a:t>Written by AI, but acknowledged by Springer Nature (Machine-generated by Beta Writer 0.7 software developed at Goethe University Frankfurt).</a:t>
            </a: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 sz="1600" b="0" i="0" u="none" strike="noStrike" cap="none">
                <a:solidFill>
                  <a:schemeClr val="lt1"/>
                </a:solidFill>
                <a:latin typeface="Arial"/>
                <a:ea typeface="Arial"/>
                <a:cs typeface="Arial"/>
                <a:sym typeface="Arial"/>
              </a:rPr>
              <a:t>Author uses hallucinated citations, but does not disclose any use of AI and Springer reviewers did not catch.</a:t>
            </a:r>
            <a:r>
              <a:rPr lang="en" sz="1600" b="0" i="0" u="none" strike="noStrike" cap="none">
                <a:solidFill>
                  <a:schemeClr val="lt1"/>
                </a:solidFill>
                <a:highlight>
                  <a:schemeClr val="dk1"/>
                </a:highlight>
                <a:latin typeface="Arial"/>
                <a:ea typeface="Arial"/>
                <a:cs typeface="Arial"/>
                <a:sym typeface="Arial"/>
              </a:rPr>
              <a:t>→</a:t>
            </a:r>
            <a:endParaRPr sz="1600" b="0" i="0" u="none" strike="noStrike" cap="none">
              <a:solidFill>
                <a:schemeClr val="lt1"/>
              </a:solidFill>
              <a:highlight>
                <a:schemeClr val="dk1"/>
              </a:highlight>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1"/>
        <p:cNvGrpSpPr/>
        <p:nvPr/>
      </p:nvGrpSpPr>
      <p:grpSpPr>
        <a:xfrm>
          <a:off x="0" y="0"/>
          <a:ext cx="0" cy="0"/>
          <a:chOff x="0" y="0"/>
          <a:chExt cx="0" cy="0"/>
        </a:xfrm>
      </p:grpSpPr>
      <p:sp>
        <p:nvSpPr>
          <p:cNvPr id="252" name="Google Shape;252;p25"/>
          <p:cNvSpPr txBox="1">
            <a:spLocks noGrp="1"/>
          </p:cNvSpPr>
          <p:nvPr>
            <p:ph type="title"/>
          </p:nvPr>
        </p:nvSpPr>
        <p:spPr>
          <a:xfrm>
            <a:off x="311700" y="262750"/>
            <a:ext cx="8520600" cy="7551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sz="3000" b="1">
                <a:solidFill>
                  <a:schemeClr val="lt1"/>
                </a:solidFill>
              </a:rPr>
              <a:t>AI Citation Examples</a:t>
            </a:r>
            <a:endParaRPr sz="3000" b="1">
              <a:solidFill>
                <a:schemeClr val="lt1"/>
              </a:solidFill>
            </a:endParaRPr>
          </a:p>
        </p:txBody>
      </p:sp>
      <p:sp>
        <p:nvSpPr>
          <p:cNvPr id="253" name="Google Shape;253;p25"/>
          <p:cNvSpPr txBox="1">
            <a:spLocks noGrp="1"/>
          </p:cNvSpPr>
          <p:nvPr>
            <p:ph type="body" idx="1"/>
          </p:nvPr>
        </p:nvSpPr>
        <p:spPr>
          <a:xfrm>
            <a:off x="311700" y="788275"/>
            <a:ext cx="8520600" cy="43551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115000"/>
              </a:lnSpc>
              <a:spcBef>
                <a:spcPts val="0"/>
              </a:spcBef>
              <a:spcAft>
                <a:spcPts val="0"/>
              </a:spcAft>
              <a:buSzPct val="105882"/>
              <a:buNone/>
            </a:pPr>
            <a:r>
              <a:rPr lang="en" sz="6800" b="1">
                <a:solidFill>
                  <a:schemeClr val="lt1"/>
                </a:solidFill>
                <a:highlight>
                  <a:schemeClr val="dk1"/>
                </a:highlight>
              </a:rPr>
              <a:t>Citing AI as Software:</a:t>
            </a:r>
            <a:endParaRPr sz="6800" b="1">
              <a:solidFill>
                <a:schemeClr val="lt1"/>
              </a:solidFill>
              <a:highlight>
                <a:schemeClr val="dk1"/>
              </a:highlight>
            </a:endParaRPr>
          </a:p>
          <a:p>
            <a:pPr marL="0" lvl="0" indent="0" algn="l" rtl="0">
              <a:lnSpc>
                <a:spcPct val="115000"/>
              </a:lnSpc>
              <a:spcBef>
                <a:spcPts val="1200"/>
              </a:spcBef>
              <a:spcAft>
                <a:spcPts val="0"/>
              </a:spcAft>
              <a:buSzPct val="128571"/>
              <a:buNone/>
            </a:pPr>
            <a:r>
              <a:rPr lang="en" sz="5600" u="sng">
                <a:solidFill>
                  <a:schemeClr val="hlink"/>
                </a:solidFill>
                <a:highlight>
                  <a:schemeClr val="dk1"/>
                </a:highlight>
                <a:hlinkClick r:id="rId3"/>
              </a:rPr>
              <a:t>APA 7</a:t>
            </a:r>
            <a:r>
              <a:rPr lang="en" sz="5600">
                <a:solidFill>
                  <a:schemeClr val="lt1"/>
                </a:solidFill>
                <a:highlight>
                  <a:schemeClr val="dk1"/>
                </a:highlight>
              </a:rPr>
              <a:t>: AI Company Name. (year, month day). Title of chat in italics [Description, such as Generative AI chat]. Tool Name/Model. URL of the chat</a:t>
            </a:r>
            <a:endParaRPr sz="5600">
              <a:solidFill>
                <a:schemeClr val="lt1"/>
              </a:solidFill>
              <a:highlight>
                <a:schemeClr val="dk1"/>
              </a:highlight>
            </a:endParaRPr>
          </a:p>
          <a:p>
            <a:pPr marL="457200" lvl="0" indent="0" algn="l" rtl="0">
              <a:lnSpc>
                <a:spcPct val="115000"/>
              </a:lnSpc>
              <a:spcBef>
                <a:spcPts val="1200"/>
              </a:spcBef>
              <a:spcAft>
                <a:spcPts val="0"/>
              </a:spcAft>
              <a:buSzPct val="128571"/>
              <a:buNone/>
            </a:pPr>
            <a:r>
              <a:rPr lang="en" sz="5600" b="1">
                <a:solidFill>
                  <a:schemeClr val="lt1"/>
                </a:solidFill>
                <a:highlight>
                  <a:schemeClr val="dk1"/>
                </a:highlight>
              </a:rPr>
              <a:t>APA’s Example:</a:t>
            </a:r>
            <a:r>
              <a:rPr lang="en" sz="5600">
                <a:solidFill>
                  <a:schemeClr val="lt1"/>
                </a:solidFill>
                <a:highlight>
                  <a:schemeClr val="dk1"/>
                </a:highlight>
              </a:rPr>
              <a:t> Anthropic. (2025, May 20). </a:t>
            </a:r>
            <a:r>
              <a:rPr lang="en" sz="5600" i="1">
                <a:solidFill>
                  <a:schemeClr val="lt1"/>
                </a:solidFill>
                <a:highlight>
                  <a:schemeClr val="dk1"/>
                </a:highlight>
              </a:rPr>
              <a:t>Essential grammar topics for high school graduates </a:t>
            </a:r>
            <a:r>
              <a:rPr lang="en" sz="5600">
                <a:solidFill>
                  <a:schemeClr val="lt1"/>
                </a:solidFill>
                <a:highlight>
                  <a:schemeClr val="dk1"/>
                </a:highlight>
              </a:rPr>
              <a:t>[Generative AI chat]. Claude Sonnet 4. </a:t>
            </a:r>
            <a:r>
              <a:rPr lang="en" sz="5600">
                <a:solidFill>
                  <a:schemeClr val="lt1"/>
                </a:solidFill>
                <a:highlight>
                  <a:schemeClr val="dk1"/>
                </a:highlight>
                <a:uFill>
                  <a:noFill/>
                </a:uFill>
                <a:hlinkClick r:id="rId4">
                  <a:extLst>
                    <a:ext uri="{A12FA001-AC4F-418D-AE19-62706E023703}">
                      <ahyp:hlinkClr xmlns:ahyp="http://schemas.microsoft.com/office/drawing/2018/hyperlinkcolor" val="tx"/>
                    </a:ext>
                  </a:extLst>
                </a:hlinkClick>
              </a:rPr>
              <a:t>https://claude.ai/share/329173b2-ec93-4663-ac68-4f65ea4f166d</a:t>
            </a:r>
            <a:endParaRPr sz="5600">
              <a:solidFill>
                <a:schemeClr val="lt1"/>
              </a:solidFill>
              <a:highlight>
                <a:schemeClr val="dk1"/>
              </a:highlight>
            </a:endParaRPr>
          </a:p>
          <a:p>
            <a:pPr marL="0" lvl="0" indent="0" algn="l" rtl="0">
              <a:lnSpc>
                <a:spcPct val="115000"/>
              </a:lnSpc>
              <a:spcBef>
                <a:spcPts val="1200"/>
              </a:spcBef>
              <a:spcAft>
                <a:spcPts val="0"/>
              </a:spcAft>
              <a:buSzPct val="128571"/>
              <a:buNone/>
            </a:pPr>
            <a:r>
              <a:rPr lang="en" sz="5600" u="sng">
                <a:solidFill>
                  <a:schemeClr val="hlink"/>
                </a:solidFill>
                <a:highlight>
                  <a:schemeClr val="dk1"/>
                </a:highlight>
                <a:hlinkClick r:id="rId5"/>
              </a:rPr>
              <a:t>MLA 9</a:t>
            </a:r>
            <a:r>
              <a:rPr lang="en" sz="5600">
                <a:solidFill>
                  <a:schemeClr val="lt1"/>
                </a:solidFill>
                <a:highlight>
                  <a:schemeClr val="dk1"/>
                </a:highlight>
              </a:rPr>
              <a:t>: "Prompt text" prompt. </a:t>
            </a:r>
            <a:r>
              <a:rPr lang="en" sz="5600" i="1">
                <a:solidFill>
                  <a:schemeClr val="lt1"/>
                </a:solidFill>
                <a:highlight>
                  <a:schemeClr val="dk1"/>
                </a:highlight>
              </a:rPr>
              <a:t>ChatGPT</a:t>
            </a:r>
            <a:r>
              <a:rPr lang="en" sz="5600">
                <a:solidFill>
                  <a:schemeClr val="lt1"/>
                </a:solidFill>
                <a:highlight>
                  <a:schemeClr val="dk1"/>
                </a:highlight>
              </a:rPr>
              <a:t>, day month. version, OpenAI, day month year, URL of the chat</a:t>
            </a:r>
            <a:endParaRPr sz="5600">
              <a:solidFill>
                <a:schemeClr val="lt1"/>
              </a:solidFill>
              <a:highlight>
                <a:schemeClr val="dk1"/>
              </a:highlight>
            </a:endParaRPr>
          </a:p>
          <a:p>
            <a:pPr marL="457200" lvl="0" indent="0" algn="l" rtl="0">
              <a:lnSpc>
                <a:spcPct val="115000"/>
              </a:lnSpc>
              <a:spcBef>
                <a:spcPts val="1200"/>
              </a:spcBef>
              <a:spcAft>
                <a:spcPts val="0"/>
              </a:spcAft>
              <a:buSzPct val="128571"/>
              <a:buNone/>
            </a:pPr>
            <a:r>
              <a:rPr lang="en" sz="5600" b="1">
                <a:solidFill>
                  <a:schemeClr val="lt1"/>
                </a:solidFill>
                <a:highlight>
                  <a:schemeClr val="dk1"/>
                </a:highlight>
              </a:rPr>
              <a:t>MLA’s Example: </a:t>
            </a:r>
            <a:r>
              <a:rPr lang="en" sz="5600">
                <a:solidFill>
                  <a:schemeClr val="lt1"/>
                </a:solidFill>
                <a:highlight>
                  <a:schemeClr val="dk1"/>
                </a:highlight>
              </a:rPr>
              <a:t>“Describe the theme of nature in Jane Austen’s Mansfield Park” prompt. ChatGPT, model GPT-4o, OpenAI, 23 Sept. 2024, </a:t>
            </a:r>
            <a:r>
              <a:rPr lang="en" sz="5600">
                <a:solidFill>
                  <a:schemeClr val="lt1"/>
                </a:solidFill>
                <a:highlight>
                  <a:schemeClr val="dk1"/>
                </a:highlight>
                <a:uFill>
                  <a:noFill/>
                </a:uFill>
                <a:hlinkClick r:id="rId6">
                  <a:extLst>
                    <a:ext uri="{A12FA001-AC4F-418D-AE19-62706E023703}">
                      <ahyp:hlinkClr xmlns:ahyp="http://schemas.microsoft.com/office/drawing/2018/hyperlinkcolor" val="tx"/>
                    </a:ext>
                  </a:extLst>
                </a:hlinkClick>
              </a:rPr>
              <a:t>chatgpt.com/share/66f1b0a0-d704-8000-be9a-85f53c850607</a:t>
            </a:r>
            <a:r>
              <a:rPr lang="en" sz="5600">
                <a:solidFill>
                  <a:schemeClr val="lt1"/>
                </a:solidFill>
                <a:highlight>
                  <a:schemeClr val="dk1"/>
                </a:highlight>
              </a:rPr>
              <a:t>.</a:t>
            </a:r>
            <a:endParaRPr sz="5600">
              <a:solidFill>
                <a:schemeClr val="lt1"/>
              </a:solidFill>
              <a:highlight>
                <a:schemeClr val="dk1"/>
              </a:highlight>
            </a:endParaRPr>
          </a:p>
          <a:p>
            <a:pPr marL="0" lvl="0" indent="0" algn="l" rtl="0">
              <a:lnSpc>
                <a:spcPct val="115000"/>
              </a:lnSpc>
              <a:spcBef>
                <a:spcPts val="0"/>
              </a:spcBef>
              <a:spcAft>
                <a:spcPts val="0"/>
              </a:spcAft>
              <a:buSzPct val="128571"/>
              <a:buNone/>
            </a:pPr>
            <a:endParaRPr sz="5600">
              <a:solidFill>
                <a:schemeClr val="lt1"/>
              </a:solidFill>
              <a:highlight>
                <a:schemeClr val="dk1"/>
              </a:highlight>
            </a:endParaRPr>
          </a:p>
          <a:p>
            <a:pPr marL="0" lvl="0" indent="0" algn="l" rtl="0">
              <a:lnSpc>
                <a:spcPct val="115000"/>
              </a:lnSpc>
              <a:spcBef>
                <a:spcPts val="0"/>
              </a:spcBef>
              <a:spcAft>
                <a:spcPts val="0"/>
              </a:spcAft>
              <a:buSzPct val="128571"/>
              <a:buNone/>
            </a:pPr>
            <a:r>
              <a:rPr lang="en" sz="5600" u="sng">
                <a:solidFill>
                  <a:schemeClr val="hlink"/>
                </a:solidFill>
                <a:highlight>
                  <a:schemeClr val="dk1"/>
                </a:highlight>
                <a:hlinkClick r:id="rId7"/>
              </a:rPr>
              <a:t>Chicago 18</a:t>
            </a:r>
            <a:r>
              <a:rPr lang="en" sz="5600">
                <a:solidFill>
                  <a:schemeClr val="lt1"/>
                </a:solidFill>
                <a:highlight>
                  <a:schemeClr val="dk1"/>
                </a:highlight>
              </a:rPr>
              <a:t>: Text generated by “tool”, company that developed tool, month day, year, URL of the chat</a:t>
            </a:r>
            <a:endParaRPr sz="5600">
              <a:solidFill>
                <a:schemeClr val="lt1"/>
              </a:solidFill>
              <a:highlight>
                <a:schemeClr val="dk1"/>
              </a:highlight>
            </a:endParaRPr>
          </a:p>
          <a:p>
            <a:pPr marL="457200" lvl="0" indent="0" algn="l" rtl="0">
              <a:lnSpc>
                <a:spcPct val="115000"/>
              </a:lnSpc>
              <a:spcBef>
                <a:spcPts val="1200"/>
              </a:spcBef>
              <a:spcAft>
                <a:spcPts val="0"/>
              </a:spcAft>
              <a:buClr>
                <a:schemeClr val="dk1"/>
              </a:buClr>
              <a:buSzPts val="275"/>
              <a:buFont typeface="Arial"/>
              <a:buNone/>
            </a:pPr>
            <a:r>
              <a:rPr lang="en" sz="5600" b="1">
                <a:solidFill>
                  <a:schemeClr val="lt1"/>
                </a:solidFill>
                <a:highlight>
                  <a:schemeClr val="dk1"/>
                </a:highlight>
              </a:rPr>
              <a:t>Chicago’s Example: </a:t>
            </a:r>
            <a:r>
              <a:rPr lang="en" sz="5600">
                <a:solidFill>
                  <a:schemeClr val="lt1"/>
                </a:solidFill>
                <a:highlight>
                  <a:schemeClr val="dk1"/>
                </a:highlight>
              </a:rPr>
              <a:t>1. Text generated by ChatGPT, OpenAI, March 7, 2023, </a:t>
            </a:r>
            <a:r>
              <a:rPr lang="en" sz="5600">
                <a:solidFill>
                  <a:schemeClr val="lt1"/>
                </a:solidFill>
                <a:highlight>
                  <a:schemeClr val="dk1"/>
                </a:highlight>
                <a:uFill>
                  <a:noFill/>
                </a:uFill>
                <a:hlinkClick r:id="rId8">
                  <a:extLst>
                    <a:ext uri="{A12FA001-AC4F-418D-AE19-62706E023703}">
                      <ahyp:hlinkClr xmlns:ahyp="http://schemas.microsoft.com/office/drawing/2018/hyperlinkcolor" val="tx"/>
                    </a:ext>
                  </a:extLst>
                </a:hlinkClick>
              </a:rPr>
              <a:t>https://chat.openai.com/chat</a:t>
            </a:r>
            <a:r>
              <a:rPr lang="en" sz="5600">
                <a:solidFill>
                  <a:schemeClr val="lt1"/>
                </a:solidFill>
                <a:highlight>
                  <a:schemeClr val="dk1"/>
                </a:highlight>
              </a:rPr>
              <a:t>.</a:t>
            </a:r>
            <a:endParaRPr sz="5600">
              <a:solidFill>
                <a:schemeClr val="lt1"/>
              </a:solidFill>
              <a:highlight>
                <a:schemeClr val="dk1"/>
              </a:highlight>
            </a:endParaRPr>
          </a:p>
          <a:p>
            <a:pPr marL="0" lvl="0" indent="0" algn="l" rtl="0">
              <a:lnSpc>
                <a:spcPct val="115000"/>
              </a:lnSpc>
              <a:spcBef>
                <a:spcPts val="0"/>
              </a:spcBef>
              <a:spcAft>
                <a:spcPts val="0"/>
              </a:spcAft>
              <a:buClr>
                <a:schemeClr val="dk1"/>
              </a:buClr>
              <a:buSzPts val="275"/>
              <a:buFont typeface="Arial"/>
              <a:buNone/>
            </a:pPr>
            <a:endParaRPr sz="6800">
              <a:solidFill>
                <a:schemeClr val="lt1"/>
              </a:solidFill>
              <a:highlight>
                <a:schemeClr val="dk1"/>
              </a:highlight>
            </a:endParaRPr>
          </a:p>
          <a:p>
            <a:pPr marL="0" lvl="0" indent="0" algn="l" rtl="0">
              <a:lnSpc>
                <a:spcPct val="115000"/>
              </a:lnSpc>
              <a:spcBef>
                <a:spcPts val="0"/>
              </a:spcBef>
              <a:spcAft>
                <a:spcPts val="0"/>
              </a:spcAft>
              <a:buSzPct val="105882"/>
              <a:buNone/>
            </a:pPr>
            <a:r>
              <a:rPr lang="en" sz="6800" u="sng">
                <a:solidFill>
                  <a:schemeClr val="hlink"/>
                </a:solidFill>
                <a:highlight>
                  <a:schemeClr val="dk1"/>
                </a:highlight>
                <a:hlinkClick r:id="rId9"/>
              </a:rPr>
              <a:t>Artificial Intelligence Disclosure (AID) Framework</a:t>
            </a:r>
            <a:r>
              <a:rPr lang="en" sz="6800">
                <a:solidFill>
                  <a:schemeClr val="lt1"/>
                </a:solidFill>
                <a:highlight>
                  <a:schemeClr val="dk1"/>
                </a:highlight>
              </a:rPr>
              <a:t> and </a:t>
            </a:r>
            <a:r>
              <a:rPr lang="en" sz="6800" u="sng">
                <a:solidFill>
                  <a:schemeClr val="hlink"/>
                </a:solidFill>
                <a:highlight>
                  <a:schemeClr val="dk1"/>
                </a:highlight>
                <a:hlinkClick r:id="rId10"/>
              </a:rPr>
              <a:t>Statement Builder</a:t>
            </a:r>
            <a:r>
              <a:rPr lang="en" sz="6800">
                <a:solidFill>
                  <a:schemeClr val="lt1"/>
                </a:solidFill>
                <a:highlight>
                  <a:schemeClr val="dk1"/>
                </a:highlight>
              </a:rPr>
              <a:t> </a:t>
            </a:r>
            <a:endParaRPr sz="6800">
              <a:solidFill>
                <a:schemeClr val="lt1"/>
              </a:solidFill>
              <a:highlight>
                <a:schemeClr val="dk1"/>
              </a:highlight>
            </a:endParaRPr>
          </a:p>
          <a:p>
            <a:pPr marL="0" lvl="0" indent="0" algn="l" rtl="0">
              <a:lnSpc>
                <a:spcPct val="115000"/>
              </a:lnSpc>
              <a:spcBef>
                <a:spcPts val="1200"/>
              </a:spcBef>
              <a:spcAft>
                <a:spcPts val="1200"/>
              </a:spcAft>
              <a:buSzPts val="1800"/>
              <a:buNone/>
            </a:pPr>
            <a:endParaRPr>
              <a:solidFill>
                <a:schemeClr val="lt1"/>
              </a:solidFill>
              <a:highlight>
                <a:schemeClr val="dk1"/>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7"/>
        <p:cNvGrpSpPr/>
        <p:nvPr/>
      </p:nvGrpSpPr>
      <p:grpSpPr>
        <a:xfrm>
          <a:off x="0" y="0"/>
          <a:ext cx="0" cy="0"/>
          <a:chOff x="0" y="0"/>
          <a:chExt cx="0" cy="0"/>
        </a:xfrm>
      </p:grpSpPr>
      <p:sp>
        <p:nvSpPr>
          <p:cNvPr id="258" name="Google Shape;258;p26"/>
          <p:cNvSpPr txBox="1">
            <a:spLocks noGrp="1"/>
          </p:cNvSpPr>
          <p:nvPr>
            <p:ph type="title"/>
          </p:nvPr>
        </p:nvSpPr>
        <p:spPr>
          <a:xfrm>
            <a:off x="246025" y="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990"/>
              <a:buFont typeface="Arial"/>
              <a:buNone/>
            </a:pPr>
            <a:r>
              <a:rPr lang="en" sz="3018" b="1">
                <a:solidFill>
                  <a:schemeClr val="lt1"/>
                </a:solidFill>
              </a:rPr>
              <a:t>AI Detection Tools</a:t>
            </a:r>
            <a:endParaRPr sz="3018" b="1">
              <a:solidFill>
                <a:schemeClr val="lt1"/>
              </a:solidFill>
            </a:endParaRPr>
          </a:p>
          <a:p>
            <a:pPr marL="0" lvl="0" indent="0" algn="l" rtl="0">
              <a:lnSpc>
                <a:spcPct val="100000"/>
              </a:lnSpc>
              <a:spcBef>
                <a:spcPts val="0"/>
              </a:spcBef>
              <a:spcAft>
                <a:spcPts val="0"/>
              </a:spcAft>
              <a:buSzPts val="990"/>
              <a:buNone/>
            </a:pPr>
            <a:endParaRPr sz="2520"/>
          </a:p>
        </p:txBody>
      </p:sp>
      <p:pic>
        <p:nvPicPr>
          <p:cNvPr id="259" name="Google Shape;259;p26" descr="Decorative"/>
          <p:cNvPicPr preferRelativeResize="0"/>
          <p:nvPr/>
        </p:nvPicPr>
        <p:blipFill rotWithShape="1">
          <a:blip r:embed="rId3">
            <a:alphaModFix/>
          </a:blip>
          <a:srcRect/>
          <a:stretch/>
        </p:blipFill>
        <p:spPr>
          <a:xfrm>
            <a:off x="2480549" y="645950"/>
            <a:ext cx="4051551" cy="4051574"/>
          </a:xfrm>
          <a:prstGeom prst="rect">
            <a:avLst/>
          </a:prstGeom>
          <a:noFill/>
          <a:ln>
            <a:noFill/>
          </a:ln>
        </p:spPr>
      </p:pic>
      <p:sp>
        <p:nvSpPr>
          <p:cNvPr id="260" name="Google Shape;260;p26"/>
          <p:cNvSpPr txBox="1"/>
          <p:nvPr/>
        </p:nvSpPr>
        <p:spPr>
          <a:xfrm>
            <a:off x="2069550" y="4658049"/>
            <a:ext cx="5004900" cy="427800"/>
          </a:xfrm>
          <a:prstGeom prst="rect">
            <a:avLst/>
          </a:prstGeom>
          <a:noFill/>
          <a:ln>
            <a:noFill/>
          </a:ln>
        </p:spPr>
        <p:txBody>
          <a:bodyPr spcFirstLastPara="1" wrap="square" lIns="91425" tIns="91425" rIns="91425" bIns="91425" anchor="t" anchorCtr="0">
            <a:spAutoFit/>
          </a:bodyPr>
          <a:lstStyle/>
          <a:p>
            <a:pPr marL="381000" marR="381000" lvl="0" indent="0" algn="l" rtl="0">
              <a:lnSpc>
                <a:spcPct val="142857"/>
              </a:lnSpc>
              <a:spcBef>
                <a:spcPts val="1100"/>
              </a:spcBef>
              <a:spcAft>
                <a:spcPts val="1100"/>
              </a:spcAft>
              <a:buClr>
                <a:srgbClr val="000000"/>
              </a:buClr>
              <a:buSzPts val="650"/>
              <a:buFont typeface="Arial"/>
              <a:buNone/>
            </a:pPr>
            <a:r>
              <a:rPr lang="en" sz="650" b="0" i="0" u="none" strike="noStrike" cap="none">
                <a:solidFill>
                  <a:schemeClr val="lt1"/>
                </a:solidFill>
                <a:latin typeface="Arial"/>
                <a:ea typeface="Arial"/>
                <a:cs typeface="Arial"/>
                <a:sym typeface="Arial"/>
              </a:rPr>
              <a:t>“Can you make an image of an example of an AI detection tool” prompt. </a:t>
            </a:r>
            <a:r>
              <a:rPr lang="en" sz="650" b="0" i="1" u="none" strike="noStrike" cap="none">
                <a:solidFill>
                  <a:schemeClr val="lt1"/>
                </a:solidFill>
                <a:latin typeface="Arial"/>
                <a:ea typeface="Arial"/>
                <a:cs typeface="Arial"/>
                <a:sym typeface="Arial"/>
              </a:rPr>
              <a:t>Gemini 3 Flash</a:t>
            </a:r>
            <a:r>
              <a:rPr lang="en" sz="650" b="0" i="0" u="none" strike="noStrike" cap="none">
                <a:solidFill>
                  <a:schemeClr val="lt1"/>
                </a:solidFill>
                <a:latin typeface="Arial"/>
                <a:ea typeface="Arial"/>
                <a:cs typeface="Arial"/>
                <a:sym typeface="Arial"/>
              </a:rPr>
              <a:t>, Google, 9 Feb. 2026, https://gemini.google.com/app</a:t>
            </a:r>
            <a:endParaRPr sz="65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6"/>
        <p:cNvGrpSpPr/>
        <p:nvPr/>
      </p:nvGrpSpPr>
      <p:grpSpPr>
        <a:xfrm>
          <a:off x="0" y="0"/>
          <a:ext cx="0" cy="0"/>
          <a:chOff x="0" y="0"/>
          <a:chExt cx="0" cy="0"/>
        </a:xfrm>
      </p:grpSpPr>
      <p:sp>
        <p:nvSpPr>
          <p:cNvPr id="67" name="Google Shape;67;g3d4e61aa33d_0_7"/>
          <p:cNvSpPr txBox="1">
            <a:spLocks noGrp="1"/>
          </p:cNvSpPr>
          <p:nvPr>
            <p:ph type="title"/>
          </p:nvPr>
        </p:nvSpPr>
        <p:spPr>
          <a:xfrm>
            <a:off x="-31500" y="0"/>
            <a:ext cx="9144000" cy="464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6"/>
              <a:buFont typeface="Arial"/>
              <a:buNone/>
            </a:pPr>
            <a:r>
              <a:rPr lang="en" b="1">
                <a:solidFill>
                  <a:schemeClr val="lt1"/>
                </a:solidFill>
              </a:rPr>
              <a:t>AI Models and Research Tools</a:t>
            </a:r>
            <a:endParaRPr b="1">
              <a:solidFill>
                <a:schemeClr val="lt1"/>
              </a:solidFill>
            </a:endParaRPr>
          </a:p>
          <a:p>
            <a:pPr marL="0" lvl="0" indent="0" algn="l" rtl="0">
              <a:lnSpc>
                <a:spcPct val="100000"/>
              </a:lnSpc>
              <a:spcBef>
                <a:spcPts val="0"/>
              </a:spcBef>
              <a:spcAft>
                <a:spcPts val="0"/>
              </a:spcAft>
              <a:buSzPct val="111107"/>
              <a:buNone/>
            </a:pPr>
            <a:endParaRPr/>
          </a:p>
        </p:txBody>
      </p:sp>
      <p:sp>
        <p:nvSpPr>
          <p:cNvPr id="68" name="Google Shape;68;g3d4e61aa33d_0_7"/>
          <p:cNvSpPr txBox="1"/>
          <p:nvPr/>
        </p:nvSpPr>
        <p:spPr>
          <a:xfrm>
            <a:off x="0" y="4476500"/>
            <a:ext cx="9112500" cy="1054200"/>
          </a:xfrm>
          <a:prstGeom prst="rect">
            <a:avLst/>
          </a:prstGeom>
          <a:noFill/>
          <a:ln>
            <a:noFill/>
          </a:ln>
        </p:spPr>
        <p:txBody>
          <a:bodyPr spcFirstLastPara="1" wrap="square" lIns="91425" tIns="91425" rIns="91425" bIns="91425" anchor="t" anchorCtr="0">
            <a:spAutoFit/>
          </a:bodyPr>
          <a:lstStyle/>
          <a:p>
            <a:pPr marL="457200" marR="381000" lvl="0" indent="457200" algn="l" rtl="0">
              <a:lnSpc>
                <a:spcPct val="115000"/>
              </a:lnSpc>
              <a:spcBef>
                <a:spcPts val="1200"/>
              </a:spcBef>
              <a:spcAft>
                <a:spcPts val="0"/>
              </a:spcAft>
              <a:buClr>
                <a:srgbClr val="000000"/>
              </a:buClr>
              <a:buSzPts val="700"/>
              <a:buFont typeface="Arial"/>
              <a:buNone/>
            </a:pPr>
            <a:r>
              <a:rPr lang="en" sz="750">
                <a:solidFill>
                  <a:schemeClr val="lt1"/>
                </a:solidFill>
              </a:rPr>
              <a:t>   </a:t>
            </a:r>
            <a:r>
              <a:rPr lang="en" sz="750" b="0" i="0" u="none" strike="noStrike" cap="none">
                <a:solidFill>
                  <a:schemeClr val="lt1"/>
                </a:solidFill>
                <a:latin typeface="Arial"/>
                <a:ea typeface="Arial"/>
                <a:cs typeface="Arial"/>
                <a:sym typeface="Arial"/>
              </a:rPr>
              <a:t>“Digital illustration of a stressed academic surrounded by AI research tools like ChatGPT, Gemini, and Research Rabbit” prompt. </a:t>
            </a:r>
            <a:r>
              <a:rPr lang="en" sz="750" b="0" i="1" u="none" strike="noStrike" cap="none">
                <a:solidFill>
                  <a:schemeClr val="lt1"/>
                </a:solidFill>
                <a:latin typeface="Arial"/>
                <a:ea typeface="Arial"/>
                <a:cs typeface="Arial"/>
                <a:sym typeface="Arial"/>
              </a:rPr>
              <a:t>Gemini 3 Flash</a:t>
            </a:r>
            <a:r>
              <a:rPr lang="en" sz="750" b="0" i="0" u="none" strike="noStrike" cap="none">
                <a:solidFill>
                  <a:schemeClr val="lt1"/>
                </a:solidFill>
                <a:latin typeface="Arial"/>
                <a:ea typeface="Arial"/>
                <a:cs typeface="Arial"/>
                <a:sym typeface="Arial"/>
              </a:rPr>
              <a:t>, Google, 8 Apr. 2026.</a:t>
            </a:r>
            <a:endParaRPr sz="750" b="0" i="0" u="none" strike="noStrike" cap="none">
              <a:solidFill>
                <a:schemeClr val="lt1"/>
              </a:solidFill>
              <a:latin typeface="Arial"/>
              <a:ea typeface="Arial"/>
              <a:cs typeface="Arial"/>
              <a:sym typeface="Arial"/>
            </a:endParaRPr>
          </a:p>
          <a:p>
            <a:pPr marL="0" marR="381000" lvl="0" indent="0" algn="ctr" rtl="0">
              <a:lnSpc>
                <a:spcPct val="142857"/>
              </a:lnSpc>
              <a:spcBef>
                <a:spcPts val="1200"/>
              </a:spcBef>
              <a:spcAft>
                <a:spcPts val="0"/>
              </a:spcAft>
              <a:buClr>
                <a:schemeClr val="dk1"/>
              </a:buClr>
              <a:buSzPts val="1500"/>
              <a:buFont typeface="Arial"/>
              <a:buNone/>
            </a:pPr>
            <a:r>
              <a:rPr lang="en" sz="900" b="1" u="sng">
                <a:solidFill>
                  <a:schemeClr val="hlink"/>
                </a:solidFill>
                <a:hlinkClick r:id="rId3"/>
              </a:rPr>
              <a:t>AI_Models_and_Research_Tools_Comparison</a:t>
            </a:r>
            <a:endParaRPr sz="900" b="1">
              <a:solidFill>
                <a:schemeClr val="lt1"/>
              </a:solidFill>
            </a:endParaRPr>
          </a:p>
          <a:p>
            <a:pPr marL="0" marR="381000" lvl="0" indent="0" algn="l" rtl="0">
              <a:lnSpc>
                <a:spcPct val="142857"/>
              </a:lnSpc>
              <a:spcBef>
                <a:spcPts val="1200"/>
              </a:spcBef>
              <a:spcAft>
                <a:spcPts val="1100"/>
              </a:spcAft>
              <a:buClr>
                <a:srgbClr val="000000"/>
              </a:buClr>
              <a:buSzPts val="1500"/>
              <a:buFont typeface="Arial"/>
              <a:buNone/>
            </a:pPr>
            <a:endParaRPr sz="1500" b="1">
              <a:solidFill>
                <a:schemeClr val="lt1"/>
              </a:solidFill>
            </a:endParaRPr>
          </a:p>
        </p:txBody>
      </p:sp>
      <p:pic>
        <p:nvPicPr>
          <p:cNvPr id="69" name="Google Shape;69;g3d4e61aa33d_0_7" descr="Funny picture of too many AI tool choices.  “How many AI models do I need to use now?  The Acacemic Apocalypse"/>
          <p:cNvPicPr preferRelativeResize="0"/>
          <p:nvPr/>
        </p:nvPicPr>
        <p:blipFill rotWithShape="1">
          <a:blip r:embed="rId4">
            <a:alphaModFix/>
          </a:blip>
          <a:srcRect/>
          <a:stretch/>
        </p:blipFill>
        <p:spPr>
          <a:xfrm>
            <a:off x="943600" y="518250"/>
            <a:ext cx="7256800" cy="39582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4"/>
        <p:cNvGrpSpPr/>
        <p:nvPr/>
      </p:nvGrpSpPr>
      <p:grpSpPr>
        <a:xfrm>
          <a:off x="0" y="0"/>
          <a:ext cx="0" cy="0"/>
          <a:chOff x="0" y="0"/>
          <a:chExt cx="0" cy="0"/>
        </a:xfrm>
      </p:grpSpPr>
      <p:sp>
        <p:nvSpPr>
          <p:cNvPr id="265" name="Google Shape;265;p34"/>
          <p:cNvSpPr txBox="1">
            <a:spLocks noGrp="1"/>
          </p:cNvSpPr>
          <p:nvPr>
            <p:ph type="title"/>
          </p:nvPr>
        </p:nvSpPr>
        <p:spPr>
          <a:xfrm>
            <a:off x="266250" y="202550"/>
            <a:ext cx="8520600" cy="787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120" b="1">
                <a:solidFill>
                  <a:schemeClr val="lt1"/>
                </a:solidFill>
              </a:rPr>
              <a:t>Final Thoughts</a:t>
            </a:r>
            <a:endParaRPr sz="3020" b="1">
              <a:solidFill>
                <a:schemeClr val="lt1"/>
              </a:solidFill>
            </a:endParaRPr>
          </a:p>
          <a:p>
            <a:pPr marL="0" lvl="0" indent="0" algn="ctr" rtl="0">
              <a:lnSpc>
                <a:spcPct val="100000"/>
              </a:lnSpc>
              <a:spcBef>
                <a:spcPts val="0"/>
              </a:spcBef>
              <a:spcAft>
                <a:spcPts val="0"/>
              </a:spcAft>
              <a:buSzPts val="990"/>
              <a:buNone/>
            </a:pPr>
            <a:endParaRPr sz="3020" b="1">
              <a:solidFill>
                <a:srgbClr val="424242"/>
              </a:solidFill>
            </a:endParaRPr>
          </a:p>
          <a:p>
            <a:pPr marL="0" lvl="0" indent="0" algn="ctr" rtl="0">
              <a:lnSpc>
                <a:spcPct val="100000"/>
              </a:lnSpc>
              <a:spcBef>
                <a:spcPts val="0"/>
              </a:spcBef>
              <a:spcAft>
                <a:spcPts val="0"/>
              </a:spcAft>
              <a:buSzPts val="990"/>
              <a:buNone/>
            </a:pPr>
            <a:endParaRPr sz="3020" b="1">
              <a:solidFill>
                <a:srgbClr val="424242"/>
              </a:solidFill>
            </a:endParaRPr>
          </a:p>
          <a:p>
            <a:pPr marL="0" lvl="0" indent="0" algn="l" rtl="0">
              <a:lnSpc>
                <a:spcPct val="100000"/>
              </a:lnSpc>
              <a:spcBef>
                <a:spcPts val="0"/>
              </a:spcBef>
              <a:spcAft>
                <a:spcPts val="0"/>
              </a:spcAft>
              <a:buSzPts val="990"/>
              <a:buNone/>
            </a:pPr>
            <a:endParaRPr sz="3020" b="1">
              <a:solidFill>
                <a:srgbClr val="424242"/>
              </a:solidFill>
            </a:endParaRPr>
          </a:p>
        </p:txBody>
      </p:sp>
      <p:sp>
        <p:nvSpPr>
          <p:cNvPr id="266" name="Google Shape;266;p34"/>
          <p:cNvSpPr txBox="1">
            <a:spLocks noGrp="1"/>
          </p:cNvSpPr>
          <p:nvPr>
            <p:ph type="body" idx="1"/>
          </p:nvPr>
        </p:nvSpPr>
        <p:spPr>
          <a:xfrm>
            <a:off x="117050" y="681100"/>
            <a:ext cx="8840100" cy="43935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endParaRPr sz="2711" i="1">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en" sz="2711" i="1">
                <a:solidFill>
                  <a:schemeClr val="lt1"/>
                </a:solidFill>
              </a:rPr>
              <a:t>“We would be wise to start thinking now about machines and algorithms as a new kind of patron” </a:t>
            </a:r>
            <a:r>
              <a:rPr lang="en" sz="1911" i="1">
                <a:solidFill>
                  <a:schemeClr val="lt1"/>
                </a:solidFill>
              </a:rPr>
              <a:t>(</a:t>
            </a:r>
            <a:r>
              <a:rPr lang="en" sz="1911" i="1" u="sng">
                <a:solidFill>
                  <a:schemeClr val="hlink"/>
                </a:solidFill>
                <a:hlinkClick r:id="rId3"/>
              </a:rPr>
              <a:t>Ridley, 2019, p. 37</a:t>
            </a:r>
            <a:r>
              <a:rPr lang="en" sz="1911" i="1">
                <a:solidFill>
                  <a:schemeClr val="lt1"/>
                </a:solidFill>
              </a:rPr>
              <a:t>).</a:t>
            </a:r>
            <a:endParaRPr sz="3027" b="1">
              <a:solidFill>
                <a:schemeClr val="lt1"/>
              </a:solidFill>
            </a:endParaRPr>
          </a:p>
          <a:p>
            <a:pPr marL="0" lvl="0" indent="0" algn="l" rtl="0">
              <a:lnSpc>
                <a:spcPct val="115000"/>
              </a:lnSpc>
              <a:spcBef>
                <a:spcPts val="1500"/>
              </a:spcBef>
              <a:spcAft>
                <a:spcPts val="0"/>
              </a:spcAft>
              <a:buClr>
                <a:schemeClr val="dk1"/>
              </a:buClr>
              <a:buSzPts val="1100"/>
              <a:buFont typeface="Arial"/>
              <a:buNone/>
            </a:pPr>
            <a:r>
              <a:rPr lang="en" sz="3027" b="1">
                <a:solidFill>
                  <a:schemeClr val="lt1"/>
                </a:solidFill>
              </a:rPr>
              <a:t>Be the embodied inspiration that AI cannot be!</a:t>
            </a:r>
            <a:endParaRPr sz="3027" b="1">
              <a:solidFill>
                <a:schemeClr val="lt1"/>
              </a:solidFill>
            </a:endParaRPr>
          </a:p>
          <a:p>
            <a:pPr marL="0" lvl="0" indent="0" algn="l" rtl="0">
              <a:spcBef>
                <a:spcPts val="0"/>
              </a:spcBef>
              <a:spcAft>
                <a:spcPts val="0"/>
              </a:spcAft>
              <a:buClr>
                <a:schemeClr val="dk1"/>
              </a:buClr>
              <a:buSzPts val="1800"/>
              <a:buFont typeface="Arial"/>
              <a:buNone/>
            </a:pPr>
            <a:endParaRPr sz="3027" b="1">
              <a:solidFill>
                <a:schemeClr val="lt1"/>
              </a:solidFill>
            </a:endParaRPr>
          </a:p>
          <a:p>
            <a:pPr marL="0" lvl="0" indent="0" algn="l" rtl="0">
              <a:spcBef>
                <a:spcPts val="0"/>
              </a:spcBef>
              <a:spcAft>
                <a:spcPts val="0"/>
              </a:spcAft>
              <a:buClr>
                <a:schemeClr val="dk1"/>
              </a:buClr>
              <a:buSzPts val="1800"/>
              <a:buFont typeface="Arial"/>
              <a:buNone/>
            </a:pPr>
            <a:r>
              <a:rPr lang="en" u="sng">
                <a:solidFill>
                  <a:schemeClr val="hlink"/>
                </a:solidFill>
                <a:hlinkClick r:id="rId4"/>
              </a:rPr>
              <a:t>References</a:t>
            </a:r>
            <a:r>
              <a:rPr lang="en">
                <a:solidFill>
                  <a:schemeClr val="lt1"/>
                </a:solidFill>
              </a:rPr>
              <a:t> </a:t>
            </a:r>
            <a:endParaRPr>
              <a:solidFill>
                <a:schemeClr val="lt1"/>
              </a:solidFill>
            </a:endParaRPr>
          </a:p>
          <a:p>
            <a:pPr marL="0" lvl="0" indent="0" algn="l" rtl="0">
              <a:lnSpc>
                <a:spcPct val="115000"/>
              </a:lnSpc>
              <a:spcBef>
                <a:spcPts val="1500"/>
              </a:spcBef>
              <a:spcAft>
                <a:spcPts val="0"/>
              </a:spcAft>
              <a:buClr>
                <a:schemeClr val="dk1"/>
              </a:buClr>
              <a:buSzPts val="1100"/>
              <a:buFont typeface="Arial"/>
              <a:buNone/>
            </a:pPr>
            <a:r>
              <a:rPr lang="en" u="sng">
                <a:solidFill>
                  <a:schemeClr val="hlink"/>
                </a:solidFill>
                <a:hlinkClick r:id="rId5"/>
              </a:rPr>
              <a:t>Additional Reading Resources</a:t>
            </a:r>
            <a:r>
              <a:rPr lang="en">
                <a:solidFill>
                  <a:schemeClr val="lt1"/>
                </a:solidFill>
              </a:rPr>
              <a:t> </a:t>
            </a:r>
            <a:endParaRPr>
              <a:solidFill>
                <a:schemeClr val="lt1"/>
              </a:solidFill>
            </a:endParaRPr>
          </a:p>
          <a:p>
            <a:pPr marL="0" lvl="0" indent="0" algn="l" rtl="0">
              <a:lnSpc>
                <a:spcPct val="115000"/>
              </a:lnSpc>
              <a:spcBef>
                <a:spcPts val="1500"/>
              </a:spcBef>
              <a:spcAft>
                <a:spcPts val="0"/>
              </a:spcAft>
              <a:buClr>
                <a:schemeClr val="dk1"/>
              </a:buClr>
              <a:buSzPts val="1100"/>
              <a:buFont typeface="Arial"/>
              <a:buNone/>
            </a:pPr>
            <a:r>
              <a:rPr lang="en">
                <a:solidFill>
                  <a:schemeClr val="lt1"/>
                </a:solidFill>
              </a:rPr>
              <a:t>See GitHub for Complete Lesson Content: </a:t>
            </a:r>
            <a:r>
              <a:rPr lang="en" u="sng">
                <a:solidFill>
                  <a:schemeClr val="hlink"/>
                </a:solidFill>
                <a:hlinkClick r:id="rId6"/>
              </a:rPr>
              <a:t>https://github.orbiscascade.org/generative-ai/challenges</a:t>
            </a:r>
            <a:r>
              <a:rPr lang="en">
                <a:solidFill>
                  <a:schemeClr val="lt1"/>
                </a:solidFill>
              </a:rPr>
              <a:t> </a:t>
            </a:r>
            <a:endParaRPr>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
        <p:cNvGrpSpPr/>
        <p:nvPr/>
      </p:nvGrpSpPr>
      <p:grpSpPr>
        <a:xfrm>
          <a:off x="0" y="0"/>
          <a:ext cx="0" cy="0"/>
          <a:chOff x="0" y="0"/>
          <a:chExt cx="0" cy="0"/>
        </a:xfrm>
      </p:grpSpPr>
      <p:sp>
        <p:nvSpPr>
          <p:cNvPr id="74" name="Google Shape;74;p5"/>
          <p:cNvSpPr txBox="1">
            <a:spLocks noGrp="1"/>
          </p:cNvSpPr>
          <p:nvPr>
            <p:ph type="title" idx="4294967295"/>
          </p:nvPr>
        </p:nvSpPr>
        <p:spPr>
          <a:xfrm>
            <a:off x="0" y="-585000"/>
            <a:ext cx="91440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200" b="1" i="0" u="none" strike="noStrike" cap="none">
                <a:latin typeface="Arial"/>
                <a:ea typeface="Arial"/>
                <a:cs typeface="Arial"/>
                <a:sym typeface="Arial"/>
              </a:rPr>
              <a:t>How Generative AI is Trained</a:t>
            </a:r>
            <a:endParaRPr sz="2200"/>
          </a:p>
        </p:txBody>
      </p:sp>
      <p:pic>
        <p:nvPicPr>
          <p:cNvPr id="75" name="Google Shape;75;p5" descr="A technical overview of how Generative AI is trained"/>
          <p:cNvPicPr preferRelativeResize="0"/>
          <p:nvPr/>
        </p:nvPicPr>
        <p:blipFill rotWithShape="1">
          <a:blip r:embed="rId3">
            <a:alphaModFix/>
          </a:blip>
          <a:srcRect/>
          <a:stretch/>
        </p:blipFill>
        <p:spPr>
          <a:xfrm>
            <a:off x="1132863" y="110400"/>
            <a:ext cx="6878273" cy="4585475"/>
          </a:xfrm>
          <a:prstGeom prst="rect">
            <a:avLst/>
          </a:prstGeom>
          <a:noFill/>
          <a:ln>
            <a:noFill/>
          </a:ln>
        </p:spPr>
      </p:pic>
      <p:sp>
        <p:nvSpPr>
          <p:cNvPr id="76" name="Google Shape;76;p5"/>
          <p:cNvSpPr txBox="1"/>
          <p:nvPr/>
        </p:nvSpPr>
        <p:spPr>
          <a:xfrm>
            <a:off x="1132800" y="4602600"/>
            <a:ext cx="7360500" cy="540900"/>
          </a:xfrm>
          <a:prstGeom prst="rect">
            <a:avLst/>
          </a:prstGeom>
          <a:noFill/>
          <a:ln>
            <a:noFill/>
          </a:ln>
        </p:spPr>
        <p:txBody>
          <a:bodyPr spcFirstLastPara="1" wrap="square" lIns="91425" tIns="91425" rIns="91425" bIns="91425" anchor="t" anchorCtr="0">
            <a:spAutoFit/>
          </a:bodyPr>
          <a:lstStyle/>
          <a:p>
            <a:pPr marL="0" marR="381000" lvl="0" indent="0" algn="l" rtl="0">
              <a:lnSpc>
                <a:spcPct val="142857"/>
              </a:lnSpc>
              <a:spcBef>
                <a:spcPts val="1100"/>
              </a:spcBef>
              <a:spcAft>
                <a:spcPts val="1100"/>
              </a:spcAft>
              <a:buClr>
                <a:srgbClr val="000000"/>
              </a:buClr>
              <a:buSzPts val="600"/>
              <a:buFont typeface="Arial"/>
              <a:buNone/>
            </a:pPr>
            <a:r>
              <a:rPr lang="en" sz="600" b="0" i="0" u="none" strike="noStrike" cap="none">
                <a:solidFill>
                  <a:schemeClr val="lt1"/>
                </a:solidFill>
                <a:latin typeface="Arial"/>
                <a:ea typeface="Arial"/>
                <a:cs typeface="Arial"/>
                <a:sym typeface="Arial"/>
              </a:rPr>
              <a:t>“Can you please create an image for academic librarians explaining how generative ai's complex architecture and algorithms are trained?  Please include explaining things like tokenization, base Large Language Model (LLM), Reinforcement Learning from Human Feedback (RLHF), application programming interfaces (APIs), fine-tuning, and prompt engineering” prompt. </a:t>
            </a:r>
            <a:r>
              <a:rPr lang="en" sz="600" b="0" i="1" u="none" strike="noStrike" cap="none">
                <a:solidFill>
                  <a:schemeClr val="lt1"/>
                </a:solidFill>
                <a:latin typeface="Arial"/>
                <a:ea typeface="Arial"/>
                <a:cs typeface="Arial"/>
                <a:sym typeface="Arial"/>
              </a:rPr>
              <a:t>M365 Copilot GPT-5</a:t>
            </a:r>
            <a:r>
              <a:rPr lang="en" sz="600" b="0" i="0" u="none" strike="noStrike" cap="none">
                <a:solidFill>
                  <a:schemeClr val="lt1"/>
                </a:solidFill>
                <a:latin typeface="Arial"/>
                <a:ea typeface="Arial"/>
                <a:cs typeface="Arial"/>
                <a:sym typeface="Arial"/>
              </a:rPr>
              <a:t>, Microsoft, 10 Feb. 2026, https://m365.cloud.microsoft/chat/</a:t>
            </a:r>
            <a:endParaRPr sz="6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
        <p:cNvGrpSpPr/>
        <p:nvPr/>
      </p:nvGrpSpPr>
      <p:grpSpPr>
        <a:xfrm>
          <a:off x="0" y="0"/>
          <a:ext cx="0" cy="0"/>
          <a:chOff x="0" y="0"/>
          <a:chExt cx="0" cy="0"/>
        </a:xfrm>
      </p:grpSpPr>
      <p:sp>
        <p:nvSpPr>
          <p:cNvPr id="81" name="Google Shape;81;p6"/>
          <p:cNvSpPr txBox="1">
            <a:spLocks noGrp="1"/>
          </p:cNvSpPr>
          <p:nvPr>
            <p:ph type="title"/>
          </p:nvPr>
        </p:nvSpPr>
        <p:spPr>
          <a:xfrm>
            <a:off x="311700" y="0"/>
            <a:ext cx="8520600" cy="446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 sz="1880" b="1">
                <a:solidFill>
                  <a:schemeClr val="lt1"/>
                </a:solidFill>
              </a:rPr>
              <a:t>MISINFORMATION AND DISINFORMATION</a:t>
            </a:r>
            <a:endParaRPr sz="1880" b="1">
              <a:solidFill>
                <a:schemeClr val="lt1"/>
              </a:solidFill>
            </a:endParaRPr>
          </a:p>
        </p:txBody>
      </p:sp>
      <p:sp>
        <p:nvSpPr>
          <p:cNvPr id="82" name="Google Shape;82;p6"/>
          <p:cNvSpPr txBox="1"/>
          <p:nvPr/>
        </p:nvSpPr>
        <p:spPr>
          <a:xfrm>
            <a:off x="140950" y="493825"/>
            <a:ext cx="4038000" cy="1143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Misinformation: AI Hallucinations</a:t>
            </a:r>
            <a:endParaRPr sz="1400" b="1"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Generative AI can produce plausible but inaccurate facts, narratives or citations, leading to misinformation and user trust issues.​</a:t>
            </a:r>
            <a:endParaRPr sz="1400" b="0" i="0" u="none" strike="noStrike" cap="none">
              <a:solidFill>
                <a:schemeClr val="lt1"/>
              </a:solidFill>
              <a:latin typeface="Arial"/>
              <a:ea typeface="Arial"/>
              <a:cs typeface="Arial"/>
              <a:sym typeface="Arial"/>
            </a:endParaRPr>
          </a:p>
        </p:txBody>
      </p:sp>
      <p:pic>
        <p:nvPicPr>
          <p:cNvPr id="83" name="Google Shape;83;p6" descr="Images illustrating how AI can hallucinate"/>
          <p:cNvPicPr preferRelativeResize="0"/>
          <p:nvPr/>
        </p:nvPicPr>
        <p:blipFill rotWithShape="1">
          <a:blip r:embed="rId3">
            <a:alphaModFix/>
          </a:blip>
          <a:srcRect/>
          <a:stretch/>
        </p:blipFill>
        <p:spPr>
          <a:xfrm>
            <a:off x="140950" y="1684850"/>
            <a:ext cx="4037898" cy="2691950"/>
          </a:xfrm>
          <a:prstGeom prst="rect">
            <a:avLst/>
          </a:prstGeom>
          <a:noFill/>
          <a:ln>
            <a:noFill/>
          </a:ln>
        </p:spPr>
      </p:pic>
      <p:sp>
        <p:nvSpPr>
          <p:cNvPr id="84" name="Google Shape;84;p6"/>
          <p:cNvSpPr txBox="1"/>
          <p:nvPr/>
        </p:nvSpPr>
        <p:spPr>
          <a:xfrm>
            <a:off x="90650" y="4329375"/>
            <a:ext cx="4138500" cy="446400"/>
          </a:xfrm>
          <a:prstGeom prst="rect">
            <a:avLst/>
          </a:prstGeom>
          <a:noFill/>
          <a:ln>
            <a:noFill/>
          </a:ln>
        </p:spPr>
        <p:txBody>
          <a:bodyPr spcFirstLastPara="1" wrap="square" lIns="91425" tIns="91425" rIns="91425" bIns="91425" anchor="t" anchorCtr="0">
            <a:spAutoFit/>
          </a:bodyPr>
          <a:lstStyle/>
          <a:p>
            <a:pPr marL="0" marR="381000" lvl="0" indent="0" algn="l" rtl="0">
              <a:lnSpc>
                <a:spcPct val="142857"/>
              </a:lnSpc>
              <a:spcBef>
                <a:spcPts val="1100"/>
              </a:spcBef>
              <a:spcAft>
                <a:spcPts val="1100"/>
              </a:spcAft>
              <a:buClr>
                <a:srgbClr val="000000"/>
              </a:buClr>
              <a:buSzPts val="700"/>
              <a:buFont typeface="Arial"/>
              <a:buNone/>
            </a:pPr>
            <a:r>
              <a:rPr lang="en" sz="700" b="0" i="0" u="none" strike="noStrike" cap="none">
                <a:solidFill>
                  <a:schemeClr val="lt1"/>
                </a:solidFill>
                <a:latin typeface="Arial"/>
                <a:ea typeface="Arial"/>
                <a:cs typeface="Arial"/>
                <a:sym typeface="Arial"/>
              </a:rPr>
              <a:t>“Please generate an image showcasing AI hallucinations” prompt. </a:t>
            </a:r>
            <a:r>
              <a:rPr lang="en" sz="700" b="0" i="1" u="none" strike="noStrike" cap="none">
                <a:solidFill>
                  <a:schemeClr val="lt1"/>
                </a:solidFill>
                <a:latin typeface="Arial"/>
                <a:ea typeface="Arial"/>
                <a:cs typeface="Arial"/>
                <a:sym typeface="Arial"/>
              </a:rPr>
              <a:t>M365 Copilot GPT-5</a:t>
            </a:r>
            <a:r>
              <a:rPr lang="en" sz="700" b="0" i="0" u="none" strike="noStrike" cap="none">
                <a:solidFill>
                  <a:schemeClr val="lt1"/>
                </a:solidFill>
                <a:latin typeface="Arial"/>
                <a:ea typeface="Arial"/>
                <a:cs typeface="Arial"/>
                <a:sym typeface="Arial"/>
              </a:rPr>
              <a:t>, Microsoft, 10 Feb. 2026, https://m365.cloud.microsoft/chat/</a:t>
            </a:r>
            <a:endParaRPr sz="700" b="0" i="0" u="none" strike="noStrike" cap="none">
              <a:solidFill>
                <a:schemeClr val="lt1"/>
              </a:solidFill>
              <a:latin typeface="Arial"/>
              <a:ea typeface="Arial"/>
              <a:cs typeface="Arial"/>
              <a:sym typeface="Arial"/>
            </a:endParaRPr>
          </a:p>
        </p:txBody>
      </p:sp>
      <p:pic>
        <p:nvPicPr>
          <p:cNvPr id="85" name="Google Shape;85;p6" descr="Showing the difference between original content and deepfake content"/>
          <p:cNvPicPr preferRelativeResize="0"/>
          <p:nvPr/>
        </p:nvPicPr>
        <p:blipFill rotWithShape="1">
          <a:blip r:embed="rId4">
            <a:alphaModFix/>
          </a:blip>
          <a:srcRect/>
          <a:stretch/>
        </p:blipFill>
        <p:spPr>
          <a:xfrm>
            <a:off x="4449838" y="493825"/>
            <a:ext cx="3762424" cy="2508275"/>
          </a:xfrm>
          <a:prstGeom prst="rect">
            <a:avLst/>
          </a:prstGeom>
          <a:noFill/>
          <a:ln>
            <a:noFill/>
          </a:ln>
        </p:spPr>
      </p:pic>
      <p:sp>
        <p:nvSpPr>
          <p:cNvPr id="86" name="Google Shape;86;p6"/>
          <p:cNvSpPr txBox="1"/>
          <p:nvPr/>
        </p:nvSpPr>
        <p:spPr>
          <a:xfrm>
            <a:off x="4472700" y="3384375"/>
            <a:ext cx="3716700" cy="1391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Disinformation</a:t>
            </a:r>
            <a:r>
              <a:rPr lang="en" sz="1400" b="0" i="0" u="none" strike="noStrike" cap="none">
                <a:solidFill>
                  <a:schemeClr val="lt1"/>
                </a:solidFill>
                <a:latin typeface="Arial"/>
                <a:ea typeface="Arial"/>
                <a:cs typeface="Arial"/>
                <a:sym typeface="Arial"/>
              </a:rPr>
              <a:t>​: </a:t>
            </a:r>
            <a:r>
              <a:rPr lang="en" sz="1400" b="1" i="0" u="none" strike="noStrike" cap="none">
                <a:solidFill>
                  <a:schemeClr val="lt1"/>
                </a:solidFill>
                <a:latin typeface="Arial"/>
                <a:ea typeface="Arial"/>
                <a:cs typeface="Arial"/>
                <a:sym typeface="Arial"/>
              </a:rPr>
              <a:t>AI Deepfakes </a:t>
            </a:r>
            <a:endParaRPr sz="14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lt1"/>
                </a:solidFill>
                <a:latin typeface="Arial"/>
                <a:ea typeface="Arial"/>
                <a:cs typeface="Arial"/>
                <a:sym typeface="Arial"/>
              </a:rPr>
              <a:t>Deepfakes use GAN techniques to create convincing synthetic media, enabling scams and spreading fakes news. This threatens trust and safety through disinformation.</a:t>
            </a:r>
            <a:endParaRPr sz="1400" b="0" i="0" u="none" strike="noStrike" cap="none">
              <a:solidFill>
                <a:schemeClr val="lt1"/>
              </a:solidFill>
              <a:latin typeface="Arial"/>
              <a:ea typeface="Arial"/>
              <a:cs typeface="Arial"/>
              <a:sym typeface="Arial"/>
            </a:endParaRPr>
          </a:p>
        </p:txBody>
      </p:sp>
      <p:sp>
        <p:nvSpPr>
          <p:cNvPr id="87" name="Google Shape;87;p6"/>
          <p:cNvSpPr txBox="1"/>
          <p:nvPr/>
        </p:nvSpPr>
        <p:spPr>
          <a:xfrm>
            <a:off x="4449900" y="3002100"/>
            <a:ext cx="3762300" cy="446400"/>
          </a:xfrm>
          <a:prstGeom prst="rect">
            <a:avLst/>
          </a:prstGeom>
          <a:noFill/>
          <a:ln>
            <a:noFill/>
          </a:ln>
        </p:spPr>
        <p:txBody>
          <a:bodyPr spcFirstLastPara="1" wrap="square" lIns="91425" tIns="91425" rIns="91425" bIns="91425" anchor="t" anchorCtr="0">
            <a:spAutoFit/>
          </a:bodyPr>
          <a:lstStyle/>
          <a:p>
            <a:pPr marL="0" marR="381000" lvl="0" indent="0" algn="l" rtl="0">
              <a:lnSpc>
                <a:spcPct val="142857"/>
              </a:lnSpc>
              <a:spcBef>
                <a:spcPts val="1100"/>
              </a:spcBef>
              <a:spcAft>
                <a:spcPts val="1100"/>
              </a:spcAft>
              <a:buClr>
                <a:srgbClr val="000000"/>
              </a:buClr>
              <a:buSzPts val="700"/>
              <a:buFont typeface="Arial"/>
              <a:buNone/>
            </a:pPr>
            <a:r>
              <a:rPr lang="en" sz="700" b="0" i="0" u="none" strike="noStrike" cap="none">
                <a:solidFill>
                  <a:schemeClr val="lt1"/>
                </a:solidFill>
                <a:latin typeface="Arial"/>
                <a:ea typeface="Arial"/>
                <a:cs typeface="Arial"/>
                <a:sym typeface="Arial"/>
              </a:rPr>
              <a:t>“Please generate an image showcasing AI deepfakes” prompt. </a:t>
            </a:r>
            <a:r>
              <a:rPr lang="en" sz="700" b="0" i="1" u="none" strike="noStrike" cap="none">
                <a:solidFill>
                  <a:schemeClr val="lt1"/>
                </a:solidFill>
                <a:latin typeface="Arial"/>
                <a:ea typeface="Arial"/>
                <a:cs typeface="Arial"/>
                <a:sym typeface="Arial"/>
              </a:rPr>
              <a:t>M365 Copilot GPT-5</a:t>
            </a:r>
            <a:r>
              <a:rPr lang="en" sz="700" b="0" i="0" u="none" strike="noStrike" cap="none">
                <a:solidFill>
                  <a:schemeClr val="lt1"/>
                </a:solidFill>
                <a:latin typeface="Arial"/>
                <a:ea typeface="Arial"/>
                <a:cs typeface="Arial"/>
                <a:sym typeface="Arial"/>
              </a:rPr>
              <a:t>, Microsoft, 10 Feb. 2026, https://m365.cloud.microsoft/chat/</a:t>
            </a:r>
            <a:endParaRPr sz="7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
        <p:cNvGrpSpPr/>
        <p:nvPr/>
      </p:nvGrpSpPr>
      <p:grpSpPr>
        <a:xfrm>
          <a:off x="0" y="0"/>
          <a:ext cx="0" cy="0"/>
          <a:chOff x="0" y="0"/>
          <a:chExt cx="0" cy="0"/>
        </a:xfrm>
      </p:grpSpPr>
      <p:sp>
        <p:nvSpPr>
          <p:cNvPr id="92" name="Google Shape;92;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2750" b="1">
                <a:solidFill>
                  <a:schemeClr val="lt1"/>
                </a:solidFill>
              </a:rPr>
              <a:t>Why Do Large Language Models Hallucinate?</a:t>
            </a:r>
            <a:endParaRPr sz="2750" b="1">
              <a:solidFill>
                <a:schemeClr val="lt1"/>
              </a:solidFill>
            </a:endParaRPr>
          </a:p>
        </p:txBody>
      </p:sp>
      <p:sp>
        <p:nvSpPr>
          <p:cNvPr id="93" name="Google Shape;93;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42857"/>
              </a:lnSpc>
              <a:spcBef>
                <a:spcPts val="0"/>
              </a:spcBef>
              <a:spcAft>
                <a:spcPts val="0"/>
              </a:spcAft>
              <a:buClr>
                <a:schemeClr val="lt1"/>
              </a:buClr>
              <a:buSzPts val="1800"/>
              <a:buChar char="●"/>
            </a:pPr>
            <a:r>
              <a:rPr lang="en">
                <a:solidFill>
                  <a:schemeClr val="lt1"/>
                </a:solidFill>
              </a:rPr>
              <a:t>Large language models sometimes produce confident but incorrect answers due to how they are trained and evaluated</a:t>
            </a:r>
            <a:endParaRPr>
              <a:solidFill>
                <a:schemeClr val="lt1"/>
              </a:solidFill>
            </a:endParaRPr>
          </a:p>
          <a:p>
            <a:pPr marL="457200" lvl="0" indent="-342900" algn="l" rtl="0">
              <a:lnSpc>
                <a:spcPct val="142857"/>
              </a:lnSpc>
              <a:spcBef>
                <a:spcPts val="0"/>
              </a:spcBef>
              <a:spcAft>
                <a:spcPts val="0"/>
              </a:spcAft>
              <a:buClr>
                <a:schemeClr val="lt1"/>
              </a:buClr>
              <a:buSzPts val="1800"/>
              <a:buChar char="●"/>
            </a:pPr>
            <a:r>
              <a:rPr lang="en">
                <a:solidFill>
                  <a:schemeClr val="lt1"/>
                </a:solidFill>
              </a:rPr>
              <a:t>When data is unclear or patterns are weak, models may generate plausible guesses rather than express uncertainty</a:t>
            </a:r>
            <a:endParaRPr>
              <a:solidFill>
                <a:schemeClr val="lt1"/>
              </a:solidFill>
            </a:endParaRPr>
          </a:p>
          <a:p>
            <a:pPr marL="457200" lvl="0" indent="-342900" algn="l" rtl="0">
              <a:lnSpc>
                <a:spcPct val="142857"/>
              </a:lnSpc>
              <a:spcBef>
                <a:spcPts val="0"/>
              </a:spcBef>
              <a:spcAft>
                <a:spcPts val="0"/>
              </a:spcAft>
              <a:buClr>
                <a:schemeClr val="lt1"/>
              </a:buClr>
              <a:buSzPts val="1800"/>
              <a:buChar char="●"/>
            </a:pPr>
            <a:r>
              <a:rPr lang="en">
                <a:solidFill>
                  <a:schemeClr val="lt1"/>
                </a:solidFill>
              </a:rPr>
              <a:t>Evaluation benchmarks typically reward accuracy only, discouraging responses like “I don’t know”</a:t>
            </a:r>
            <a:endParaRPr>
              <a:solidFill>
                <a:schemeClr val="lt1"/>
              </a:solidFill>
            </a:endParaRPr>
          </a:p>
          <a:p>
            <a:pPr marL="457200" lvl="0" indent="-342900" algn="l" rtl="0">
              <a:lnSpc>
                <a:spcPct val="142857"/>
              </a:lnSpc>
              <a:spcBef>
                <a:spcPts val="0"/>
              </a:spcBef>
              <a:spcAft>
                <a:spcPts val="0"/>
              </a:spcAft>
              <a:buClr>
                <a:schemeClr val="lt1"/>
              </a:buClr>
              <a:buSzPts val="1800"/>
              <a:buChar char="●"/>
            </a:pPr>
            <a:r>
              <a:rPr lang="en">
                <a:solidFill>
                  <a:schemeClr val="lt1"/>
                </a:solidFill>
              </a:rPr>
              <a:t>As long as models rely on probabilistic prediction, hallucinations remain an inherent challenge and ongoing risk (</a:t>
            </a:r>
            <a:r>
              <a:rPr lang="en" u="sng">
                <a:solidFill>
                  <a:schemeClr val="hlink"/>
                </a:solidFill>
                <a:hlinkClick r:id="rId3"/>
              </a:rPr>
              <a:t>Kalai et al., 2025</a:t>
            </a:r>
            <a:r>
              <a:rPr lang="en">
                <a:solidFill>
                  <a:schemeClr val="lt1"/>
                </a:solidFill>
              </a:rPr>
              <a:t>)</a:t>
            </a:r>
            <a:endParaRPr sz="2200">
              <a:solidFill>
                <a:schemeClr val="lt1"/>
              </a:solidFill>
            </a:endParaRPr>
          </a:p>
          <a:p>
            <a:pPr marL="0" lvl="0" indent="0" algn="l" rtl="0">
              <a:lnSpc>
                <a:spcPct val="115000"/>
              </a:lnSpc>
              <a:spcBef>
                <a:spcPts val="0"/>
              </a:spcBef>
              <a:spcAft>
                <a:spcPts val="1200"/>
              </a:spcAft>
              <a:buSzPts val="1800"/>
              <a:buNone/>
            </a:pP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7"/>
        <p:cNvGrpSpPr/>
        <p:nvPr/>
      </p:nvGrpSpPr>
      <p:grpSpPr>
        <a:xfrm>
          <a:off x="0" y="0"/>
          <a:ext cx="0" cy="0"/>
          <a:chOff x="0" y="0"/>
          <a:chExt cx="0" cy="0"/>
        </a:xfrm>
      </p:grpSpPr>
      <p:sp>
        <p:nvSpPr>
          <p:cNvPr id="98" name="Google Shape;98;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020" b="1">
                <a:solidFill>
                  <a:schemeClr val="lt1"/>
                </a:solidFill>
              </a:rPr>
              <a:t>Types of Hallucinations</a:t>
            </a:r>
            <a:endParaRPr sz="3020" b="1">
              <a:solidFill>
                <a:schemeClr val="lt1"/>
              </a:solidFill>
            </a:endParaRPr>
          </a:p>
        </p:txBody>
      </p:sp>
      <p:sp>
        <p:nvSpPr>
          <p:cNvPr id="99" name="Google Shape;99;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1200"/>
              </a:spcBef>
              <a:spcAft>
                <a:spcPts val="0"/>
              </a:spcAft>
              <a:buSzPts val="1800"/>
              <a:buNone/>
            </a:pPr>
            <a:r>
              <a:rPr lang="en">
                <a:solidFill>
                  <a:schemeClr val="lt1"/>
                </a:solidFill>
              </a:rPr>
              <a:t>Hallucinations in large language models can take several forms:</a:t>
            </a:r>
            <a:endParaRPr b="1">
              <a:solidFill>
                <a:schemeClr val="lt1"/>
              </a:solidFill>
            </a:endParaRPr>
          </a:p>
          <a:p>
            <a:pPr marL="457200" lvl="0" indent="-342900" algn="l" rtl="0">
              <a:lnSpc>
                <a:spcPct val="142857"/>
              </a:lnSpc>
              <a:spcBef>
                <a:spcPts val="1200"/>
              </a:spcBef>
              <a:spcAft>
                <a:spcPts val="0"/>
              </a:spcAft>
              <a:buClr>
                <a:schemeClr val="lt1"/>
              </a:buClr>
              <a:buSzPts val="1800"/>
              <a:buChar char="●"/>
            </a:pPr>
            <a:r>
              <a:rPr lang="en" b="1">
                <a:solidFill>
                  <a:schemeClr val="lt1"/>
                </a:solidFill>
              </a:rPr>
              <a:t>Mismatched or contradictory data:</a:t>
            </a:r>
            <a:br>
              <a:rPr lang="en" b="1">
                <a:solidFill>
                  <a:schemeClr val="lt1"/>
                </a:solidFill>
              </a:rPr>
            </a:br>
            <a:r>
              <a:rPr lang="en">
                <a:solidFill>
                  <a:schemeClr val="lt1"/>
                </a:solidFill>
              </a:rPr>
              <a:t>Combining real elements incorrectly (e.g., real quote, wrong source)</a:t>
            </a:r>
            <a:endParaRPr>
              <a:solidFill>
                <a:schemeClr val="lt1"/>
              </a:solidFill>
            </a:endParaRPr>
          </a:p>
          <a:p>
            <a:pPr marL="457200" lvl="0" indent="-342900" algn="l" rtl="0">
              <a:lnSpc>
                <a:spcPct val="142857"/>
              </a:lnSpc>
              <a:spcBef>
                <a:spcPts val="0"/>
              </a:spcBef>
              <a:spcAft>
                <a:spcPts val="0"/>
              </a:spcAft>
              <a:buClr>
                <a:schemeClr val="lt1"/>
              </a:buClr>
              <a:buSzPts val="1800"/>
              <a:buChar char="●"/>
            </a:pPr>
            <a:r>
              <a:rPr lang="en" b="1">
                <a:solidFill>
                  <a:schemeClr val="lt1"/>
                </a:solidFill>
              </a:rPr>
              <a:t>Decontextualized or incomplete information:</a:t>
            </a:r>
            <a:br>
              <a:rPr lang="en" b="1">
                <a:solidFill>
                  <a:schemeClr val="lt1"/>
                </a:solidFill>
              </a:rPr>
            </a:br>
            <a:r>
              <a:rPr lang="en">
                <a:solidFill>
                  <a:schemeClr val="lt1"/>
                </a:solidFill>
              </a:rPr>
              <a:t>Presenting accurate facts without key details, limitations, or context</a:t>
            </a:r>
            <a:endParaRPr>
              <a:solidFill>
                <a:schemeClr val="lt1"/>
              </a:solidFill>
            </a:endParaRPr>
          </a:p>
          <a:p>
            <a:pPr marL="457200" lvl="0" indent="-342900" algn="l" rtl="0">
              <a:lnSpc>
                <a:spcPct val="142857"/>
              </a:lnSpc>
              <a:spcBef>
                <a:spcPts val="0"/>
              </a:spcBef>
              <a:spcAft>
                <a:spcPts val="0"/>
              </a:spcAft>
              <a:buClr>
                <a:schemeClr val="lt1"/>
              </a:buClr>
              <a:buSzPts val="1800"/>
              <a:buChar char="●"/>
            </a:pPr>
            <a:r>
              <a:rPr lang="en" b="1">
                <a:solidFill>
                  <a:schemeClr val="lt1"/>
                </a:solidFill>
              </a:rPr>
              <a:t>Fabricated information:</a:t>
            </a:r>
            <a:br>
              <a:rPr lang="en" b="1">
                <a:solidFill>
                  <a:schemeClr val="lt1"/>
                </a:solidFill>
              </a:rPr>
            </a:br>
            <a:r>
              <a:rPr lang="en">
                <a:solidFill>
                  <a:schemeClr val="lt1"/>
                </a:solidFill>
              </a:rPr>
              <a:t>Inventing nonexistent studies, authors, events, or details based on patterns but no basis in reality</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3"/>
        <p:cNvGrpSpPr/>
        <p:nvPr/>
      </p:nvGrpSpPr>
      <p:grpSpPr>
        <a:xfrm>
          <a:off x="0" y="0"/>
          <a:ext cx="0" cy="0"/>
          <a:chOff x="0" y="0"/>
          <a:chExt cx="0" cy="0"/>
        </a:xfrm>
      </p:grpSpPr>
      <p:sp>
        <p:nvSpPr>
          <p:cNvPr id="104" name="Google Shape;104;p32"/>
          <p:cNvSpPr txBox="1">
            <a:spLocks noGrp="1"/>
          </p:cNvSpPr>
          <p:nvPr>
            <p:ph type="title"/>
          </p:nvPr>
        </p:nvSpPr>
        <p:spPr>
          <a:xfrm>
            <a:off x="311688" y="442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020" b="1">
                <a:solidFill>
                  <a:schemeClr val="lt1"/>
                </a:solidFill>
              </a:rPr>
              <a:t>Mike Caulfield’s Three Moves</a:t>
            </a:r>
            <a:endParaRPr sz="3020" b="1">
              <a:solidFill>
                <a:schemeClr val="lt1"/>
              </a:solidFill>
            </a:endParaRPr>
          </a:p>
        </p:txBody>
      </p:sp>
      <p:pic>
        <p:nvPicPr>
          <p:cNvPr id="105" name="Google Shape;105;p32" descr="Mike Caulfield’s Three Moves framework: Get it in, Track it down, and Follow up"/>
          <p:cNvPicPr preferRelativeResize="0"/>
          <p:nvPr/>
        </p:nvPicPr>
        <p:blipFill rotWithShape="1">
          <a:blip r:embed="rId3">
            <a:alphaModFix/>
          </a:blip>
          <a:srcRect/>
          <a:stretch/>
        </p:blipFill>
        <p:spPr>
          <a:xfrm>
            <a:off x="779563" y="685100"/>
            <a:ext cx="7584874" cy="4266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xfrm>
            <a:off x="0" y="199075"/>
            <a:ext cx="9144000" cy="504000"/>
          </a:xfrm>
          <a:prstGeom prst="rect">
            <a:avLst/>
          </a:prstGeom>
          <a:noFill/>
          <a:ln>
            <a:noFill/>
          </a:ln>
        </p:spPr>
        <p:txBody>
          <a:bodyPr spcFirstLastPara="1" wrap="square" lIns="91425" tIns="91425" rIns="91425" bIns="91425" anchor="t" anchorCtr="0">
            <a:noAutofit/>
          </a:bodyPr>
          <a:lstStyle/>
          <a:p>
            <a:pPr marL="0" lvl="0" indent="0" algn="ctr" rtl="0">
              <a:lnSpc>
                <a:spcPct val="142857"/>
              </a:lnSpc>
              <a:spcBef>
                <a:spcPts val="1800"/>
              </a:spcBef>
              <a:spcAft>
                <a:spcPts val="0"/>
              </a:spcAft>
              <a:buClr>
                <a:schemeClr val="dk1"/>
              </a:buClr>
              <a:buSzPts val="990"/>
              <a:buFont typeface="Arial"/>
              <a:buNone/>
            </a:pPr>
            <a:r>
              <a:rPr lang="en" sz="1885" b="1">
                <a:solidFill>
                  <a:schemeClr val="lt1"/>
                </a:solidFill>
              </a:rPr>
              <a:t>AI Risks for Education: Deskilling, Debility, and Dependency</a:t>
            </a:r>
            <a:endParaRPr sz="1885" b="1">
              <a:solidFill>
                <a:schemeClr val="lt1"/>
              </a:solidFill>
            </a:endParaRPr>
          </a:p>
          <a:p>
            <a:pPr marL="0" lvl="0" indent="0" algn="l" rtl="0">
              <a:lnSpc>
                <a:spcPct val="100000"/>
              </a:lnSpc>
              <a:spcBef>
                <a:spcPts val="400"/>
              </a:spcBef>
              <a:spcAft>
                <a:spcPts val="0"/>
              </a:spcAft>
              <a:buSzPts val="990"/>
              <a:buNone/>
            </a:pPr>
            <a:endParaRPr sz="2520"/>
          </a:p>
        </p:txBody>
      </p:sp>
      <p:sp>
        <p:nvSpPr>
          <p:cNvPr id="111" name="Google Shape;111;p7"/>
          <p:cNvSpPr txBox="1">
            <a:spLocks noGrp="1"/>
          </p:cNvSpPr>
          <p:nvPr>
            <p:ph type="body" idx="1"/>
          </p:nvPr>
        </p:nvSpPr>
        <p:spPr>
          <a:xfrm>
            <a:off x="-50" y="781175"/>
            <a:ext cx="9144000" cy="4248600"/>
          </a:xfrm>
          <a:prstGeom prst="rect">
            <a:avLst/>
          </a:prstGeom>
          <a:noFill/>
          <a:ln>
            <a:noFill/>
          </a:ln>
        </p:spPr>
        <p:txBody>
          <a:bodyPr spcFirstLastPara="1" wrap="square" lIns="91425" tIns="91425" rIns="91425" bIns="91425" anchor="t" anchorCtr="0">
            <a:noAutofit/>
          </a:bodyPr>
          <a:lstStyle/>
          <a:p>
            <a:pPr marL="381000" marR="381000" lvl="0" indent="0" algn="l" rtl="0">
              <a:lnSpc>
                <a:spcPct val="142857"/>
              </a:lnSpc>
              <a:spcBef>
                <a:spcPts val="1100"/>
              </a:spcBef>
              <a:spcAft>
                <a:spcPts val="0"/>
              </a:spcAft>
              <a:buSzPts val="1800"/>
              <a:buNone/>
            </a:pPr>
            <a:r>
              <a:rPr lang="en" sz="1700" b="1">
                <a:solidFill>
                  <a:schemeClr val="lt1"/>
                </a:solidFill>
              </a:rPr>
              <a:t>Moral deskilling</a:t>
            </a:r>
            <a:r>
              <a:rPr lang="en" sz="1700">
                <a:solidFill>
                  <a:schemeClr val="lt1"/>
                </a:solidFill>
              </a:rPr>
              <a:t>: Erosion of practical moral judgment because decisions are offloaded to systems that don’t cultivate the virtues needed for responsible agency</a:t>
            </a:r>
            <a:endParaRPr sz="1700">
              <a:solidFill>
                <a:schemeClr val="lt1"/>
              </a:solidFill>
            </a:endParaRPr>
          </a:p>
          <a:p>
            <a:pPr marL="381000" marR="381000" lvl="0" indent="0" algn="l" rtl="0">
              <a:lnSpc>
                <a:spcPct val="142857"/>
              </a:lnSpc>
              <a:spcBef>
                <a:spcPts val="1100"/>
              </a:spcBef>
              <a:spcAft>
                <a:spcPts val="0"/>
              </a:spcAft>
              <a:buSzPts val="1800"/>
              <a:buNone/>
            </a:pPr>
            <a:r>
              <a:rPr lang="en" sz="1700" i="1">
                <a:solidFill>
                  <a:schemeClr val="lt1"/>
                </a:solidFill>
              </a:rPr>
              <a:t>“We are technomoral creatures to the core; that is, we allow and have always allowed the things we make to reshape us” </a:t>
            </a:r>
            <a:r>
              <a:rPr lang="en" sz="1700">
                <a:solidFill>
                  <a:schemeClr val="lt1"/>
                </a:solidFill>
              </a:rPr>
              <a:t>(</a:t>
            </a:r>
            <a:r>
              <a:rPr lang="en" sz="1700" u="sng">
                <a:solidFill>
                  <a:schemeClr val="hlink"/>
                </a:solidFill>
                <a:hlinkClick r:id="rId3"/>
              </a:rPr>
              <a:t>Vallor, 2015, p. 118</a:t>
            </a:r>
            <a:r>
              <a:rPr lang="en" sz="1700">
                <a:solidFill>
                  <a:schemeClr val="lt1"/>
                </a:solidFill>
              </a:rPr>
              <a:t>).</a:t>
            </a:r>
            <a:endParaRPr sz="1700">
              <a:solidFill>
                <a:schemeClr val="lt1"/>
              </a:solidFill>
            </a:endParaRPr>
          </a:p>
          <a:p>
            <a:pPr marL="381000" marR="381000" lvl="0" indent="0" algn="l" rtl="0">
              <a:lnSpc>
                <a:spcPct val="142857"/>
              </a:lnSpc>
              <a:spcBef>
                <a:spcPts val="1100"/>
              </a:spcBef>
              <a:spcAft>
                <a:spcPts val="0"/>
              </a:spcAft>
              <a:buSzPts val="1800"/>
              <a:buNone/>
            </a:pPr>
            <a:r>
              <a:rPr lang="en" sz="1700" b="1">
                <a:solidFill>
                  <a:schemeClr val="lt1"/>
                </a:solidFill>
              </a:rPr>
              <a:t>Debility</a:t>
            </a:r>
            <a:r>
              <a:rPr lang="en" sz="1700">
                <a:solidFill>
                  <a:schemeClr val="lt1"/>
                </a:solidFill>
              </a:rPr>
              <a:t>: Reduced capability or resilience over time due to overreliance on AI (outsourcing critical thinking)—e.g., weakened writing, problem-solving, or interpersonal skills when AI mediates too much of the learning work (</a:t>
            </a:r>
            <a:r>
              <a:rPr lang="en" sz="1700" u="sng">
                <a:solidFill>
                  <a:schemeClr val="hlink"/>
                </a:solidFill>
                <a:hlinkClick r:id="rId4"/>
              </a:rPr>
              <a:t>Gerlich, 2025</a:t>
            </a:r>
            <a:r>
              <a:rPr lang="en" sz="1700">
                <a:solidFill>
                  <a:schemeClr val="lt1"/>
                </a:solidFill>
              </a:rPr>
              <a:t>)</a:t>
            </a:r>
            <a:endParaRPr sz="1700">
              <a:solidFill>
                <a:schemeClr val="lt1"/>
              </a:solidFill>
            </a:endParaRPr>
          </a:p>
          <a:p>
            <a:pPr marL="381000" marR="381000" lvl="0" indent="0" algn="l" rtl="0">
              <a:lnSpc>
                <a:spcPct val="142857"/>
              </a:lnSpc>
              <a:spcBef>
                <a:spcPts val="1100"/>
              </a:spcBef>
              <a:spcAft>
                <a:spcPts val="0"/>
              </a:spcAft>
              <a:buSzPts val="1800"/>
              <a:buNone/>
            </a:pPr>
            <a:r>
              <a:rPr lang="en" sz="1700" b="1">
                <a:solidFill>
                  <a:schemeClr val="lt1"/>
                </a:solidFill>
              </a:rPr>
              <a:t>Dependency</a:t>
            </a:r>
            <a:r>
              <a:rPr lang="en" sz="1700">
                <a:solidFill>
                  <a:schemeClr val="lt1"/>
                </a:solidFill>
              </a:rPr>
              <a:t>: Structural reliance on AI tools that students or institutions cannot function without—creating cognitive inertia and an inability to innovate (</a:t>
            </a:r>
            <a:r>
              <a:rPr lang="en" sz="1700" u="sng">
                <a:solidFill>
                  <a:schemeClr val="hlink"/>
                </a:solidFill>
                <a:hlinkClick r:id="rId5"/>
              </a:rPr>
              <a:t>Yang, 2025</a:t>
            </a:r>
            <a:r>
              <a:rPr lang="en" sz="1700">
                <a:solidFill>
                  <a:schemeClr val="lt1"/>
                </a:solidFill>
              </a:rPr>
              <a:t>)</a:t>
            </a:r>
            <a:endParaRPr sz="1650">
              <a:solidFill>
                <a:schemeClr val="dk1"/>
              </a:solidFill>
            </a:endParaRPr>
          </a:p>
          <a:p>
            <a:pPr marL="0" lvl="0" indent="0" algn="l" rtl="0">
              <a:lnSpc>
                <a:spcPct val="115000"/>
              </a:lnSpc>
              <a:spcBef>
                <a:spcPts val="0"/>
              </a:spcBef>
              <a:spcAft>
                <a:spcPts val="1200"/>
              </a:spcAft>
              <a:buSzPts val="1800"/>
              <a:buNone/>
            </a:pPr>
            <a:endParaRPr sz="165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437980"/>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2833</Words>
  <Application>Microsoft Office PowerPoint</Application>
  <PresentationFormat>On-screen Show (16:9)</PresentationFormat>
  <Paragraphs>184</Paragraphs>
  <Slides>30</Slides>
  <Notes>30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30</vt:i4>
      </vt:variant>
    </vt:vector>
  </HeadingPairs>
  <TitlesOfParts>
    <vt:vector size="32" baseType="lpstr">
      <vt:lpstr>Arial</vt:lpstr>
      <vt:lpstr>Simple Light</vt:lpstr>
      <vt:lpstr>Challenges: Problems and Limitations of AI-Generated Output </vt:lpstr>
      <vt:lpstr>Challenges and Limitations of AI-Generated Output </vt:lpstr>
      <vt:lpstr>AI Models and Research Tools </vt:lpstr>
      <vt:lpstr>How Generative AI is Trained</vt:lpstr>
      <vt:lpstr>MISINFORMATION AND DISINFORMATION</vt:lpstr>
      <vt:lpstr>Why Do Large Language Models Hallucinate?</vt:lpstr>
      <vt:lpstr>Types of Hallucinations</vt:lpstr>
      <vt:lpstr>Mike Caulfield’s Three Moves</vt:lpstr>
      <vt:lpstr>AI Risks for Education: Deskilling, Debility, and Dependency </vt:lpstr>
      <vt:lpstr>AI Competency and University Students </vt:lpstr>
      <vt:lpstr>Cognitive Offloading </vt:lpstr>
      <vt:lpstr>AI Tool Accessibility and the Digital Divide</vt:lpstr>
      <vt:lpstr>Digital Stratification</vt:lpstr>
      <vt:lpstr>Environmental Impacts of AI</vt:lpstr>
      <vt:lpstr>AI FOMO (Fear of Missing Out)</vt:lpstr>
      <vt:lpstr>AI EQ, Sycophancy, and Mental Health</vt:lpstr>
      <vt:lpstr>Moltbook: A Social Network for AI Agents   </vt:lpstr>
      <vt:lpstr>The AI Replacement Theory </vt:lpstr>
      <vt:lpstr>AI Fatigue </vt:lpstr>
      <vt:lpstr>AI Governance </vt:lpstr>
      <vt:lpstr>Federal Regulations on AI</vt:lpstr>
      <vt:lpstr>Other Regulations, Guidelines, Policies, and Principles</vt:lpstr>
      <vt:lpstr>Library Principles and Guidelines  </vt:lpstr>
      <vt:lpstr>Academic Integrity Generative Artificial Intelligence: Software?</vt:lpstr>
      <vt:lpstr>AI Use and Plagiarism</vt:lpstr>
      <vt:lpstr>Source Attribution: A Broken Citation Chain </vt:lpstr>
      <vt:lpstr>AI-Disclosure Examples</vt:lpstr>
      <vt:lpstr>AI Citation Examples</vt:lpstr>
      <vt:lpstr>AI Detection Tools </vt:lpstr>
      <vt:lpstr>Final Thoughts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Orbis Cascade</cp:lastModifiedBy>
  <cp:revision>2</cp:revision>
  <dcterms:modified xsi:type="dcterms:W3CDTF">2026-04-24T14:54:19Z</dcterms:modified>
</cp:coreProperties>
</file>